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al" panose="020B0604020202020204" pitchFamily="34" charset="0"/>
      <p:regular r:id="rId17"/>
    </p:embeddedFont>
    <p:embeddedFont>
      <p:font typeface="Arial Bold" panose="020B0704020202020204" pitchFamily="3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(MS)" panose="020B0604020202020204" charset="0"/>
      <p:regular r:id="rId24"/>
    </p:embeddedFont>
    <p:embeddedFont>
      <p:font typeface="Calibri (MS)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3" d="100"/>
          <a:sy n="33" d="100"/>
        </p:scale>
        <p:origin x="114" y="17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Iman bin Mohd Rezal" userId="247410ee-eedc-45e2-beb0-ddb72a33e5d2" providerId="ADAL" clId="{17D5AFAC-E15F-4E3A-B7D7-ABBAB7864C05}"/>
    <pc:docChg chg="undo custSel modSld">
      <pc:chgData name="Muhammad Iman bin Mohd Rezal" userId="247410ee-eedc-45e2-beb0-ddb72a33e5d2" providerId="ADAL" clId="{17D5AFAC-E15F-4E3A-B7D7-ABBAB7864C05}" dt="2023-06-22T04:33:39.150" v="87" actId="1076"/>
      <pc:docMkLst>
        <pc:docMk/>
      </pc:docMkLst>
      <pc:sldChg chg="modSp">
        <pc:chgData name="Muhammad Iman bin Mohd Rezal" userId="247410ee-eedc-45e2-beb0-ddb72a33e5d2" providerId="ADAL" clId="{17D5AFAC-E15F-4E3A-B7D7-ABBAB7864C05}" dt="2023-06-22T04:13:37.935" v="86" actId="20577"/>
        <pc:sldMkLst>
          <pc:docMk/>
          <pc:sldMk cId="0" sldId="257"/>
        </pc:sldMkLst>
        <pc:spChg chg="mod">
          <ac:chgData name="Muhammad Iman bin Mohd Rezal" userId="247410ee-eedc-45e2-beb0-ddb72a33e5d2" providerId="ADAL" clId="{17D5AFAC-E15F-4E3A-B7D7-ABBAB7864C05}" dt="2023-06-22T04:13:37.935" v="86" actId="20577"/>
          <ac:spMkLst>
            <pc:docMk/>
            <pc:sldMk cId="0" sldId="257"/>
            <ac:spMk id="17" creationId="{00000000-0000-0000-0000-000000000000}"/>
          </ac:spMkLst>
        </pc:spChg>
      </pc:sldChg>
      <pc:sldChg chg="modSp">
        <pc:chgData name="Muhammad Iman bin Mohd Rezal" userId="247410ee-eedc-45e2-beb0-ddb72a33e5d2" providerId="ADAL" clId="{17D5AFAC-E15F-4E3A-B7D7-ABBAB7864C05}" dt="2023-06-22T04:33:39.150" v="87" actId="1076"/>
        <pc:sldMkLst>
          <pc:docMk/>
          <pc:sldMk cId="0" sldId="269"/>
        </pc:sldMkLst>
        <pc:picChg chg="mod">
          <ac:chgData name="Muhammad Iman bin Mohd Rezal" userId="247410ee-eedc-45e2-beb0-ddb72a33e5d2" providerId="ADAL" clId="{17D5AFAC-E15F-4E3A-B7D7-ABBAB7864C05}" dt="2023-06-22T04:33:39.150" v="87" actId="1076"/>
          <ac:picMkLst>
            <pc:docMk/>
            <pc:sldMk cId="0" sldId="269"/>
            <ac:picMk id="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2.svg"/><Relationship Id="rId9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12" Type="http://schemas.openxmlformats.org/officeDocument/2006/relationships/image" Target="../media/image85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11" Type="http://schemas.openxmlformats.org/officeDocument/2006/relationships/image" Target="../media/image84.png"/><Relationship Id="rId5" Type="http://schemas.openxmlformats.org/officeDocument/2006/relationships/image" Target="../media/image80.png"/><Relationship Id="rId15" Type="http://schemas.openxmlformats.org/officeDocument/2006/relationships/image" Target="../media/image88.png"/><Relationship Id="rId10" Type="http://schemas.openxmlformats.org/officeDocument/2006/relationships/image" Target="../media/image76.svg"/><Relationship Id="rId4" Type="http://schemas.openxmlformats.org/officeDocument/2006/relationships/image" Target="../media/image2.svg"/><Relationship Id="rId9" Type="http://schemas.openxmlformats.org/officeDocument/2006/relationships/image" Target="../media/image75.png"/><Relationship Id="rId14" Type="http://schemas.openxmlformats.org/officeDocument/2006/relationships/image" Target="../media/image8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svg"/><Relationship Id="rId11" Type="http://schemas.openxmlformats.org/officeDocument/2006/relationships/image" Target="../media/image94.png"/><Relationship Id="rId5" Type="http://schemas.openxmlformats.org/officeDocument/2006/relationships/image" Target="../media/image90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12" Type="http://schemas.openxmlformats.org/officeDocument/2006/relationships/image" Target="../media/image104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sv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svg"/><Relationship Id="rId4" Type="http://schemas.openxmlformats.org/officeDocument/2006/relationships/image" Target="../media/image2.svg"/><Relationship Id="rId9" Type="http://schemas.openxmlformats.org/officeDocument/2006/relationships/image" Target="../media/image101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2.svg"/><Relationship Id="rId9" Type="http://schemas.openxmlformats.org/officeDocument/2006/relationships/image" Target="../media/image23.png"/><Relationship Id="rId1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26" Type="http://schemas.openxmlformats.org/officeDocument/2006/relationships/image" Target="../media/image48.svg"/><Relationship Id="rId3" Type="http://schemas.openxmlformats.org/officeDocument/2006/relationships/image" Target="../media/image1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24" Type="http://schemas.openxmlformats.org/officeDocument/2006/relationships/image" Target="../media/image46.sv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Relationship Id="rId22" Type="http://schemas.openxmlformats.org/officeDocument/2006/relationships/image" Target="../media/image4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.svg"/><Relationship Id="rId9" Type="http://schemas.openxmlformats.org/officeDocument/2006/relationships/image" Target="../media/image53.png"/><Relationship Id="rId1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26" Type="http://schemas.openxmlformats.org/officeDocument/2006/relationships/image" Target="../media/image48.svg"/><Relationship Id="rId3" Type="http://schemas.openxmlformats.org/officeDocument/2006/relationships/image" Target="../media/image1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24" Type="http://schemas.openxmlformats.org/officeDocument/2006/relationships/image" Target="../media/image46.sv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Relationship Id="rId22" Type="http://schemas.openxmlformats.org/officeDocument/2006/relationships/image" Target="../media/image4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11" Type="http://schemas.openxmlformats.org/officeDocument/2006/relationships/image" Target="../media/image11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2.svg"/><Relationship Id="rId9" Type="http://schemas.openxmlformats.org/officeDocument/2006/relationships/image" Target="../media/image61.png"/><Relationship Id="rId14" Type="http://schemas.openxmlformats.org/officeDocument/2006/relationships/image" Target="../media/image6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12" Type="http://schemas.openxmlformats.org/officeDocument/2006/relationships/image" Target="../media/image6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67.png"/><Relationship Id="rId5" Type="http://schemas.openxmlformats.org/officeDocument/2006/relationships/image" Target="../media/image27.png"/><Relationship Id="rId10" Type="http://schemas.openxmlformats.org/officeDocument/2006/relationships/image" Target="../media/image66.svg"/><Relationship Id="rId4" Type="http://schemas.openxmlformats.org/officeDocument/2006/relationships/image" Target="../media/image2.svg"/><Relationship Id="rId9" Type="http://schemas.openxmlformats.org/officeDocument/2006/relationships/image" Target="../media/image65.png"/><Relationship Id="rId14" Type="http://schemas.openxmlformats.org/officeDocument/2006/relationships/image" Target="../media/image7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6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712072" y="-6054910"/>
            <a:ext cx="25983576" cy="183925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97324" y="7156500"/>
            <a:ext cx="3255066" cy="35244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064148" y="-1103108"/>
            <a:ext cx="5055432" cy="466896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508778" y="7239297"/>
            <a:ext cx="5087491" cy="1069687"/>
            <a:chOff x="0" y="-95249"/>
            <a:chExt cx="6783320" cy="1426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83319" cy="1331001"/>
            </a:xfrm>
            <a:custGeom>
              <a:avLst/>
              <a:gdLst/>
              <a:ahLst/>
              <a:cxnLst/>
              <a:rect l="l" t="t" r="r" b="b"/>
              <a:pathLst>
                <a:path w="6783319" h="1331001">
                  <a:moveTo>
                    <a:pt x="0" y="0"/>
                  </a:moveTo>
                  <a:lnTo>
                    <a:pt x="6783319" y="0"/>
                  </a:lnTo>
                  <a:lnTo>
                    <a:pt x="6783319" y="1331001"/>
                  </a:lnTo>
                  <a:lnTo>
                    <a:pt x="0" y="13310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" y="-95249"/>
              <a:ext cx="6783319" cy="1187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4599" dirty="0" err="1">
                  <a:solidFill>
                    <a:srgbClr val="172C45"/>
                  </a:solidFill>
                  <a:latin typeface="Calibri (MS) Bold"/>
                </a:rPr>
                <a:t>Sains</a:t>
              </a:r>
              <a:r>
                <a:rPr lang="en-US" sz="4599" dirty="0">
                  <a:solidFill>
                    <a:srgbClr val="172C45"/>
                  </a:solidFill>
                  <a:latin typeface="Calibri (MS) Bold"/>
                </a:rPr>
                <a:t> </a:t>
              </a:r>
              <a:r>
                <a:rPr lang="en-US" sz="4599" dirty="0" err="1">
                  <a:solidFill>
                    <a:srgbClr val="172C45"/>
                  </a:solidFill>
                  <a:latin typeface="Calibri (MS) Bold"/>
                </a:rPr>
                <a:t>Darjah</a:t>
              </a:r>
              <a:r>
                <a:rPr lang="en-US" sz="4599" dirty="0">
                  <a:solidFill>
                    <a:srgbClr val="172C45"/>
                  </a:solidFill>
                  <a:latin typeface="Calibri (MS) Bold"/>
                </a:rPr>
                <a:t> 3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225934" y="6013266"/>
            <a:ext cx="3640936" cy="366242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421130" y="611308"/>
            <a:ext cx="3641096" cy="364080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4349062" y="7861078"/>
            <a:ext cx="896068" cy="89591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593934" y="2369237"/>
            <a:ext cx="10917134" cy="4941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27"/>
              </a:lnSpc>
            </a:pPr>
            <a:r>
              <a:rPr lang="en-US" sz="19141">
                <a:solidFill>
                  <a:srgbClr val="172C45"/>
                </a:solidFill>
                <a:latin typeface="Calibri (MS) Bold"/>
              </a:rPr>
              <a:t>Unit  4: </a:t>
            </a:r>
            <a:r>
              <a:rPr lang="en-US" sz="19141">
                <a:solidFill>
                  <a:srgbClr val="FE9E5B"/>
                </a:solidFill>
                <a:latin typeface="Calibri (MS) Bold"/>
              </a:rPr>
              <a:t>Haiwan</a:t>
            </a:r>
            <a:r>
              <a:rPr lang="en-US" sz="19141">
                <a:solidFill>
                  <a:srgbClr val="172C45"/>
                </a:solidFill>
                <a:latin typeface="Calibri (MS) 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6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712072" y="-6836607"/>
            <a:ext cx="25983576" cy="183925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240452" y="-1410432"/>
            <a:ext cx="5119582" cy="49609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815400" y="8324096"/>
            <a:ext cx="4084845" cy="401353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78242" y="170539"/>
            <a:ext cx="1615160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DB780F"/>
                </a:solidFill>
                <a:latin typeface="Calibri (MS) Bold"/>
              </a:rPr>
              <a:t>Jadual Pengelasan</a:t>
            </a:r>
            <a:r>
              <a:rPr lang="en-US" sz="6400">
                <a:solidFill>
                  <a:srgbClr val="172C45"/>
                </a:solidFill>
                <a:latin typeface="Calibri (MS) Bold"/>
              </a:rPr>
              <a:t> Tabiat Pemakanan Haiwan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82174" y="8769028"/>
            <a:ext cx="896068" cy="89591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877374" y="6197278"/>
            <a:ext cx="896068" cy="895912"/>
          </a:xfrm>
          <a:prstGeom prst="rect">
            <a:avLst/>
          </a:prstGeom>
        </p:spPr>
      </p:pic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674019" y="2037004"/>
          <a:ext cx="16939962" cy="7220966"/>
        </p:xfrm>
        <a:graphic>
          <a:graphicData uri="http://schemas.openxmlformats.org/drawingml/2006/table">
            <a:tbl>
              <a:tblPr/>
              <a:tblGrid>
                <a:gridCol w="4034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1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1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1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64584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48"/>
                        </a:lnSpc>
                        <a:defRPr/>
                      </a:pPr>
                      <a:r>
                        <a:rPr lang="en-US" sz="4600">
                          <a:solidFill>
                            <a:srgbClr val="46454B"/>
                          </a:solidFill>
                          <a:latin typeface="Calibri (MS) Bold"/>
                        </a:rPr>
                        <a:t>Herbivor</a:t>
                      </a:r>
                      <a:endParaRPr lang="en-US" sz="110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F8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48"/>
                        </a:lnSpc>
                        <a:defRPr/>
                      </a:pPr>
                      <a:r>
                        <a:rPr lang="en-US" sz="4600">
                          <a:solidFill>
                            <a:srgbClr val="46454B"/>
                          </a:solidFill>
                          <a:latin typeface="Calibri (MS) Bold"/>
                        </a:rPr>
                        <a:t>Karnivor</a:t>
                      </a:r>
                      <a:endParaRPr lang="en-US" sz="110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0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348"/>
                        </a:lnSpc>
                        <a:defRPr/>
                      </a:pPr>
                      <a:r>
                        <a:rPr lang="en-US" sz="4600">
                          <a:solidFill>
                            <a:srgbClr val="46454B"/>
                          </a:solidFill>
                          <a:latin typeface="Calibri (MS) Bold"/>
                        </a:rPr>
                        <a:t>Omnivor</a:t>
                      </a:r>
                      <a:endParaRPr lang="en-US" sz="110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3076">
                <a:tc>
                  <a:txBody>
                    <a:bodyPr/>
                    <a:lstStyle/>
                    <a:p>
                      <a:pPr algn="ctr">
                        <a:lnSpc>
                          <a:spcPts val="6348"/>
                        </a:lnSpc>
                        <a:defRPr/>
                      </a:pPr>
                      <a:r>
                        <a:rPr lang="en-US" sz="4600">
                          <a:solidFill>
                            <a:srgbClr val="46454B"/>
                          </a:solidFill>
                          <a:latin typeface="Calibri (MS) Bold"/>
                        </a:rPr>
                        <a:t>Pengelasan </a:t>
                      </a:r>
                      <a:endParaRPr lang="en-US" sz="110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243"/>
                        </a:lnSpc>
                        <a:defRPr/>
                      </a:pPr>
                      <a:r>
                        <a:rPr lang="en-US" sz="3799">
                          <a:solidFill>
                            <a:srgbClr val="46454B"/>
                          </a:solidFill>
                          <a:latin typeface="Calibri (MS)"/>
                        </a:rPr>
                        <a:t>Makan tumbuhan sahaja</a:t>
                      </a:r>
                      <a:endParaRPr lang="en-US" sz="110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0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243"/>
                        </a:lnSpc>
                        <a:defRPr/>
                      </a:pPr>
                      <a:r>
                        <a:rPr lang="en-US" sz="3799">
                          <a:solidFill>
                            <a:srgbClr val="46454B"/>
                          </a:solidFill>
                          <a:latin typeface="Calibri (MS)"/>
                        </a:rPr>
                        <a:t>Makan haiwan lain sahaja</a:t>
                      </a:r>
                      <a:endParaRPr lang="en-US" sz="110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0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243"/>
                        </a:lnSpc>
                        <a:defRPr/>
                      </a:pPr>
                      <a:r>
                        <a:rPr lang="en-US" sz="3799">
                          <a:solidFill>
                            <a:srgbClr val="46454B"/>
                          </a:solidFill>
                          <a:latin typeface="Calibri (MS)"/>
                        </a:rPr>
                        <a:t>Makan tumbuhan dan haiwan lain</a:t>
                      </a:r>
                      <a:endParaRPr lang="en-US" sz="110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0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9586">
                <a:tc>
                  <a:txBody>
                    <a:bodyPr/>
                    <a:lstStyle/>
                    <a:p>
                      <a:pPr algn="ctr">
                        <a:lnSpc>
                          <a:spcPts val="6348"/>
                        </a:lnSpc>
                        <a:defRPr/>
                      </a:pPr>
                      <a:r>
                        <a:rPr lang="en-US" sz="4600">
                          <a:solidFill>
                            <a:srgbClr val="46454B"/>
                          </a:solidFill>
                          <a:latin typeface="Calibri (MS) Bold"/>
                        </a:rPr>
                        <a:t>Kegigian</a:t>
                      </a:r>
                      <a:endParaRPr lang="en-US" sz="110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AFF"/>
                    </a:solidFill>
                  </a:tcPr>
                </a:tc>
                <a:tc>
                  <a:txBody>
                    <a:bodyPr/>
                    <a:lstStyle/>
                    <a:p>
                      <a:pPr marL="712467" lvl="1" indent="-356233" algn="ctr">
                        <a:lnSpc>
                          <a:spcPts val="4553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99">
                          <a:solidFill>
                            <a:srgbClr val="46454B"/>
                          </a:solidFill>
                          <a:latin typeface="Calibri (MS)"/>
                        </a:rPr>
                        <a:t>Gigi Kacip</a:t>
                      </a:r>
                      <a:endParaRPr lang="en-US" sz="1100"/>
                    </a:p>
                    <a:p>
                      <a:pPr marL="712468" lvl="1" indent="-356234" algn="ctr">
                        <a:lnSpc>
                          <a:spcPts val="4553"/>
                        </a:lnSpc>
                        <a:buFont typeface="Arial"/>
                        <a:buChar char="•"/>
                      </a:pPr>
                      <a:r>
                        <a:rPr lang="en-US" sz="3299">
                          <a:solidFill>
                            <a:srgbClr val="46454B"/>
                          </a:solidFill>
                          <a:latin typeface="Calibri (MS)"/>
                        </a:rPr>
                        <a:t>Gigi Geraham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0E7"/>
                    </a:solidFill>
                  </a:tcPr>
                </a:tc>
                <a:tc>
                  <a:txBody>
                    <a:bodyPr/>
                    <a:lstStyle/>
                    <a:p>
                      <a:pPr marL="712468" lvl="1" indent="-356234" algn="ctr">
                        <a:lnSpc>
                          <a:spcPts val="4553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99">
                          <a:solidFill>
                            <a:srgbClr val="46454B"/>
                          </a:solidFill>
                          <a:latin typeface="Calibri (MS)"/>
                        </a:rPr>
                        <a:t>Gigi Taring</a:t>
                      </a:r>
                      <a:endParaRPr lang="en-US" sz="110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0E7"/>
                    </a:solidFill>
                  </a:tcPr>
                </a:tc>
                <a:tc>
                  <a:txBody>
                    <a:bodyPr/>
                    <a:lstStyle/>
                    <a:p>
                      <a:pPr marL="712467" lvl="1" indent="-356233" algn="ctr">
                        <a:lnSpc>
                          <a:spcPts val="4553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99">
                          <a:solidFill>
                            <a:srgbClr val="46454B"/>
                          </a:solidFill>
                          <a:latin typeface="Calibri (MS)"/>
                        </a:rPr>
                        <a:t>Gigi Kacip</a:t>
                      </a:r>
                      <a:endParaRPr lang="en-US" sz="1100"/>
                    </a:p>
                    <a:p>
                      <a:pPr marL="712467" lvl="1" indent="-356233" algn="ctr">
                        <a:lnSpc>
                          <a:spcPts val="4553"/>
                        </a:lnSpc>
                        <a:buFont typeface="Arial"/>
                        <a:buChar char="•"/>
                      </a:pPr>
                      <a:r>
                        <a:rPr lang="en-US" sz="3299">
                          <a:solidFill>
                            <a:srgbClr val="46454B"/>
                          </a:solidFill>
                          <a:latin typeface="Calibri (MS)"/>
                        </a:rPr>
                        <a:t>Gigi Geraham</a:t>
                      </a:r>
                    </a:p>
                    <a:p>
                      <a:pPr marL="712468" lvl="1" indent="-356234" algn="ctr">
                        <a:lnSpc>
                          <a:spcPts val="4553"/>
                        </a:lnSpc>
                        <a:buFont typeface="Arial"/>
                        <a:buChar char="•"/>
                      </a:pPr>
                      <a:r>
                        <a:rPr lang="en-US" sz="3299">
                          <a:solidFill>
                            <a:srgbClr val="46454B"/>
                          </a:solidFill>
                          <a:latin typeface="Calibri (MS)"/>
                        </a:rPr>
                        <a:t>Gigi Taring</a:t>
                      </a: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0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3720">
                <a:tc>
                  <a:txBody>
                    <a:bodyPr/>
                    <a:lstStyle/>
                    <a:p>
                      <a:pPr algn="ctr">
                        <a:lnSpc>
                          <a:spcPts val="6348"/>
                        </a:lnSpc>
                        <a:defRPr/>
                      </a:pPr>
                      <a:r>
                        <a:rPr lang="en-US" sz="4600">
                          <a:solidFill>
                            <a:srgbClr val="46454B"/>
                          </a:solidFill>
                          <a:latin typeface="Calibri (MS) Bold"/>
                        </a:rPr>
                        <a:t>Contoh</a:t>
                      </a:r>
                      <a:endParaRPr lang="en-US" sz="110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53"/>
                        </a:lnSpc>
                        <a:defRPr/>
                      </a:pPr>
                      <a:r>
                        <a:rPr lang="en-US" sz="3299">
                          <a:solidFill>
                            <a:srgbClr val="46454B"/>
                          </a:solidFill>
                          <a:latin typeface="Calibri (MS)"/>
                        </a:rPr>
                        <a:t>Lembu, kambing. arnab dan kuda</a:t>
                      </a:r>
                      <a:endParaRPr lang="en-US" sz="110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0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53"/>
                        </a:lnSpc>
                        <a:defRPr/>
                      </a:pPr>
                      <a:r>
                        <a:rPr lang="en-US" sz="3299">
                          <a:solidFill>
                            <a:srgbClr val="46454B"/>
                          </a:solidFill>
                          <a:latin typeface="Calibri (MS)"/>
                        </a:rPr>
                        <a:t>Harimau, serigala dan singa</a:t>
                      </a:r>
                      <a:endParaRPr lang="en-US" sz="110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0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53"/>
                        </a:lnSpc>
                        <a:defRPr/>
                      </a:pPr>
                      <a:r>
                        <a:rPr lang="en-US" sz="3299">
                          <a:solidFill>
                            <a:srgbClr val="46454B"/>
                          </a:solidFill>
                          <a:latin typeface="Calibri (MS)"/>
                        </a:rPr>
                        <a:t>Beruang. monyet dan burung</a:t>
                      </a:r>
                      <a:endParaRPr lang="en-US" sz="110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EA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0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6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712072" y="-6054910"/>
            <a:ext cx="25983576" cy="183925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 t="1218"/>
          <a:stretch>
            <a:fillRect/>
          </a:stretch>
        </p:blipFill>
        <p:spPr>
          <a:xfrm>
            <a:off x="-4300" y="2923000"/>
            <a:ext cx="6156731" cy="5700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52431" y="2923000"/>
            <a:ext cx="5104134" cy="570088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256566" y="2923000"/>
            <a:ext cx="7031434" cy="570088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99811" y="766763"/>
            <a:ext cx="1522515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7699">
                <a:solidFill>
                  <a:srgbClr val="172C45"/>
                </a:solidFill>
                <a:latin typeface="Calibri (MS) Bold"/>
              </a:rPr>
              <a:t>Formula </a:t>
            </a:r>
            <a:r>
              <a:rPr lang="en-US" sz="7699">
                <a:solidFill>
                  <a:srgbClr val="DB780F"/>
                </a:solidFill>
                <a:latin typeface="Calibri (MS) Bold"/>
              </a:rPr>
              <a:t>Akronim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6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712072" y="-6054910"/>
            <a:ext cx="25983576" cy="183925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374598" y="5987110"/>
            <a:ext cx="5235658" cy="548157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381664" y="-1838295"/>
            <a:ext cx="6952257" cy="721528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17883" y="3152775"/>
            <a:ext cx="14452235" cy="567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0"/>
              </a:lnSpc>
            </a:pPr>
            <a:r>
              <a:rPr lang="en-US" sz="11900">
                <a:solidFill>
                  <a:srgbClr val="172C45"/>
                </a:solidFill>
                <a:latin typeface="Calibri (MS) Bold"/>
              </a:rPr>
              <a:t>Perubahan </a:t>
            </a:r>
            <a:r>
              <a:rPr lang="en-US" sz="11900">
                <a:solidFill>
                  <a:srgbClr val="0E2A47"/>
                </a:solidFill>
                <a:latin typeface="Calibri (MS) Bold"/>
              </a:rPr>
              <a:t>Tabiat</a:t>
            </a:r>
            <a:r>
              <a:rPr lang="en-US" sz="11900">
                <a:solidFill>
                  <a:srgbClr val="FE9E5B"/>
                </a:solidFill>
                <a:latin typeface="Calibri (MS) Bold"/>
              </a:rPr>
              <a:t> Pemakanan</a:t>
            </a:r>
          </a:p>
          <a:p>
            <a:pPr algn="ctr">
              <a:lnSpc>
                <a:spcPts val="14280"/>
              </a:lnSpc>
            </a:pPr>
            <a:r>
              <a:rPr lang="en-US" sz="11900">
                <a:solidFill>
                  <a:srgbClr val="FE9E5B"/>
                </a:solidFill>
                <a:latin typeface="Calibri (MS) Bold"/>
              </a:rPr>
              <a:t>Haiwan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993274" y="2405178"/>
            <a:ext cx="896068" cy="89591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4752" y="108379"/>
            <a:ext cx="3601468" cy="35893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4904750" y="6989242"/>
            <a:ext cx="3535736" cy="347731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805486" y="7486016"/>
            <a:ext cx="1575552" cy="154368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955413" y="1185978"/>
            <a:ext cx="4696225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2500">
                <a:solidFill>
                  <a:srgbClr val="DB780F"/>
                </a:solidFill>
                <a:latin typeface="Calibri (MS) Bold"/>
              </a:rPr>
              <a:t>04.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6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712072" y="-6054910"/>
            <a:ext cx="25983576" cy="183925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546494" y="8393619"/>
            <a:ext cx="2992202" cy="27974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980016" y="1229238"/>
            <a:ext cx="4543477" cy="46412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860462" y="5710828"/>
            <a:ext cx="896068" cy="8959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20672" y="2395402"/>
            <a:ext cx="3638436" cy="254235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5814652" y="2716166"/>
            <a:ext cx="3076096" cy="1762215"/>
            <a:chOff x="0" y="-76200"/>
            <a:chExt cx="904302" cy="5180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04302" cy="406400"/>
            </a:xfrm>
            <a:custGeom>
              <a:avLst/>
              <a:gdLst/>
              <a:ahLst/>
              <a:cxnLst/>
              <a:rect l="l" t="t" r="r" b="b"/>
              <a:pathLst>
                <a:path w="904302" h="406400">
                  <a:moveTo>
                    <a:pt x="128357" y="0"/>
                  </a:moveTo>
                  <a:lnTo>
                    <a:pt x="775945" y="0"/>
                  </a:lnTo>
                  <a:cubicBezTo>
                    <a:pt x="846834" y="0"/>
                    <a:pt x="904302" y="57467"/>
                    <a:pt x="904302" y="128357"/>
                  </a:cubicBezTo>
                  <a:lnTo>
                    <a:pt x="904302" y="278043"/>
                  </a:lnTo>
                  <a:cubicBezTo>
                    <a:pt x="904302" y="348933"/>
                    <a:pt x="846834" y="406400"/>
                    <a:pt x="775945" y="406400"/>
                  </a:cubicBezTo>
                  <a:lnTo>
                    <a:pt x="128357" y="406400"/>
                  </a:lnTo>
                  <a:cubicBezTo>
                    <a:pt x="57467" y="406400"/>
                    <a:pt x="0" y="348933"/>
                    <a:pt x="0" y="278043"/>
                  </a:cubicBezTo>
                  <a:lnTo>
                    <a:pt x="0" y="128357"/>
                  </a:lnTo>
                  <a:cubicBezTo>
                    <a:pt x="0" y="57467"/>
                    <a:pt x="57467" y="0"/>
                    <a:pt x="128357" y="0"/>
                  </a:cubicBezTo>
                  <a:close/>
                </a:path>
              </a:pathLst>
            </a:custGeom>
            <a:solidFill>
              <a:srgbClr val="DBA4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904302" cy="518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99"/>
                </a:lnSpc>
              </a:pPr>
              <a:r>
                <a:rPr lang="en-US" sz="3999" dirty="0" err="1">
                  <a:solidFill>
                    <a:srgbClr val="000000"/>
                  </a:solidFill>
                  <a:latin typeface="Arial Bold"/>
                </a:rPr>
                <a:t>Omnivor</a:t>
              </a:r>
              <a:endParaRPr lang="en-US" sz="3999" dirty="0">
                <a:solidFill>
                  <a:srgbClr val="000000"/>
                </a:solidFill>
                <a:latin typeface="Arial Bold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20672" y="5659199"/>
            <a:ext cx="3805372" cy="368645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5814652" y="6552012"/>
            <a:ext cx="3076096" cy="1841605"/>
            <a:chOff x="0" y="-76200"/>
            <a:chExt cx="904302" cy="5413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4302" cy="406400"/>
            </a:xfrm>
            <a:custGeom>
              <a:avLst/>
              <a:gdLst/>
              <a:ahLst/>
              <a:cxnLst/>
              <a:rect l="l" t="t" r="r" b="b"/>
              <a:pathLst>
                <a:path w="904302" h="406400">
                  <a:moveTo>
                    <a:pt x="128357" y="0"/>
                  </a:moveTo>
                  <a:lnTo>
                    <a:pt x="775945" y="0"/>
                  </a:lnTo>
                  <a:cubicBezTo>
                    <a:pt x="846834" y="0"/>
                    <a:pt x="904302" y="57467"/>
                    <a:pt x="904302" y="128357"/>
                  </a:cubicBezTo>
                  <a:lnTo>
                    <a:pt x="904302" y="278043"/>
                  </a:lnTo>
                  <a:cubicBezTo>
                    <a:pt x="904302" y="348933"/>
                    <a:pt x="846834" y="406400"/>
                    <a:pt x="775945" y="406400"/>
                  </a:cubicBezTo>
                  <a:lnTo>
                    <a:pt x="128357" y="406400"/>
                  </a:lnTo>
                  <a:cubicBezTo>
                    <a:pt x="57467" y="406400"/>
                    <a:pt x="0" y="348933"/>
                    <a:pt x="0" y="278043"/>
                  </a:cubicBezTo>
                  <a:lnTo>
                    <a:pt x="0" y="128357"/>
                  </a:lnTo>
                  <a:cubicBezTo>
                    <a:pt x="0" y="57467"/>
                    <a:pt x="57467" y="0"/>
                    <a:pt x="128357" y="0"/>
                  </a:cubicBezTo>
                  <a:close/>
                </a:path>
              </a:pathLst>
            </a:custGeom>
            <a:solidFill>
              <a:srgbClr val="DBA47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904302" cy="541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99"/>
                </a:lnSpc>
              </a:pPr>
              <a:r>
                <a:rPr lang="en-US" sz="3999" dirty="0" err="1">
                  <a:solidFill>
                    <a:srgbClr val="000000"/>
                  </a:solidFill>
                  <a:latin typeface="Arial Bold"/>
                </a:rPr>
                <a:t>Karnivor</a:t>
              </a:r>
              <a:endParaRPr lang="en-US" sz="3999" dirty="0">
                <a:solidFill>
                  <a:srgbClr val="000000"/>
                </a:solidFill>
                <a:latin typeface="Arial Bold"/>
              </a:endParaRPr>
            </a:p>
          </p:txBody>
        </p:sp>
      </p:grpSp>
      <p:sp>
        <p:nvSpPr>
          <p:cNvPr id="14" name="AutoShape 14"/>
          <p:cNvSpPr/>
          <p:nvPr/>
        </p:nvSpPr>
        <p:spPr>
          <a:xfrm>
            <a:off x="4159108" y="3666580"/>
            <a:ext cx="1655544" cy="0"/>
          </a:xfrm>
          <a:prstGeom prst="line">
            <a:avLst/>
          </a:prstGeom>
          <a:ln w="1905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 flipV="1">
            <a:off x="4326044" y="7502427"/>
            <a:ext cx="1488608" cy="0"/>
          </a:xfrm>
          <a:prstGeom prst="line">
            <a:avLst/>
          </a:prstGeom>
          <a:ln w="1905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6" name="Group 16"/>
          <p:cNvGrpSpPr/>
          <p:nvPr/>
        </p:nvGrpSpPr>
        <p:grpSpPr>
          <a:xfrm>
            <a:off x="9646492" y="2658890"/>
            <a:ext cx="7990422" cy="5989811"/>
            <a:chOff x="0" y="-76200"/>
            <a:chExt cx="2104473" cy="15775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04473" cy="1434181"/>
            </a:xfrm>
            <a:custGeom>
              <a:avLst/>
              <a:gdLst/>
              <a:ahLst/>
              <a:cxnLst/>
              <a:rect l="l" t="t" r="r" b="b"/>
              <a:pathLst>
                <a:path w="2104473" h="1434181">
                  <a:moveTo>
                    <a:pt x="49414" y="0"/>
                  </a:moveTo>
                  <a:lnTo>
                    <a:pt x="2055059" y="0"/>
                  </a:lnTo>
                  <a:cubicBezTo>
                    <a:pt x="2082350" y="0"/>
                    <a:pt x="2104473" y="22123"/>
                    <a:pt x="2104473" y="49414"/>
                  </a:cubicBezTo>
                  <a:lnTo>
                    <a:pt x="2104473" y="1384767"/>
                  </a:lnTo>
                  <a:cubicBezTo>
                    <a:pt x="2104473" y="1412058"/>
                    <a:pt x="2082350" y="1434181"/>
                    <a:pt x="2055059" y="1434181"/>
                  </a:cubicBezTo>
                  <a:lnTo>
                    <a:pt x="49414" y="1434181"/>
                  </a:lnTo>
                  <a:cubicBezTo>
                    <a:pt x="22123" y="1434181"/>
                    <a:pt x="0" y="1412058"/>
                    <a:pt x="0" y="1384767"/>
                  </a:cubicBezTo>
                  <a:lnTo>
                    <a:pt x="0" y="49414"/>
                  </a:lnTo>
                  <a:cubicBezTo>
                    <a:pt x="0" y="22123"/>
                    <a:pt x="22123" y="0"/>
                    <a:pt x="49414" y="0"/>
                  </a:cubicBezTo>
                  <a:close/>
                </a:path>
              </a:pathLst>
            </a:custGeom>
            <a:solidFill>
              <a:srgbClr val="FFFB9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2104116" cy="157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59"/>
                </a:lnSpc>
              </a:pPr>
              <a:r>
                <a:rPr lang="en-US" sz="3799" dirty="0" err="1">
                  <a:solidFill>
                    <a:srgbClr val="000000"/>
                  </a:solidFill>
                  <a:latin typeface="Arial"/>
                </a:rPr>
                <a:t>Beruang</a:t>
              </a:r>
              <a:r>
                <a:rPr lang="en-US" sz="3799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799" dirty="0" err="1">
                  <a:solidFill>
                    <a:srgbClr val="000000"/>
                  </a:solidFill>
                  <a:latin typeface="Arial"/>
                </a:rPr>
                <a:t>secara</a:t>
              </a:r>
              <a:r>
                <a:rPr lang="en-US" sz="3799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799" dirty="0" err="1">
                  <a:solidFill>
                    <a:srgbClr val="000000"/>
                  </a:solidFill>
                  <a:latin typeface="Arial"/>
                </a:rPr>
                <a:t>semula</a:t>
              </a:r>
              <a:r>
                <a:rPr lang="en-US" sz="3799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799" dirty="0" err="1">
                  <a:solidFill>
                    <a:srgbClr val="000000"/>
                  </a:solidFill>
                  <a:latin typeface="Arial"/>
                </a:rPr>
                <a:t>jadi</a:t>
              </a:r>
              <a:r>
                <a:rPr lang="en-US" sz="3799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799" dirty="0" err="1">
                  <a:solidFill>
                    <a:srgbClr val="000000"/>
                  </a:solidFill>
                  <a:latin typeface="Arial"/>
                </a:rPr>
                <a:t>ialah</a:t>
              </a:r>
              <a:r>
                <a:rPr lang="en-US" sz="3799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799" dirty="0" err="1">
                  <a:solidFill>
                    <a:srgbClr val="000000"/>
                  </a:solidFill>
                  <a:latin typeface="Arial"/>
                </a:rPr>
                <a:t>haiwan</a:t>
              </a:r>
              <a:r>
                <a:rPr lang="en-US" sz="3799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799" dirty="0" err="1">
                  <a:solidFill>
                    <a:srgbClr val="000000"/>
                  </a:solidFill>
                  <a:latin typeface="Arial Bold"/>
                </a:rPr>
                <a:t>omnivor</a:t>
              </a:r>
              <a:r>
                <a:rPr lang="en-US" sz="3799" dirty="0">
                  <a:solidFill>
                    <a:srgbClr val="000000"/>
                  </a:solidFill>
                  <a:latin typeface="Arial"/>
                </a:rPr>
                <a:t>. </a:t>
              </a:r>
            </a:p>
            <a:p>
              <a:pPr algn="ctr">
                <a:lnSpc>
                  <a:spcPts val="4559"/>
                </a:lnSpc>
              </a:pPr>
              <a:endParaRPr lang="en-US" sz="3799" dirty="0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ts val="4559"/>
                </a:lnSpc>
              </a:pPr>
              <a:r>
                <a:rPr lang="en-US" sz="3799" dirty="0" err="1">
                  <a:solidFill>
                    <a:srgbClr val="000000"/>
                  </a:solidFill>
                  <a:latin typeface="Arial"/>
                </a:rPr>
                <a:t>Namun</a:t>
              </a:r>
              <a:r>
                <a:rPr lang="en-US" sz="3799" dirty="0">
                  <a:solidFill>
                    <a:srgbClr val="000000"/>
                  </a:solidFill>
                  <a:latin typeface="Arial"/>
                </a:rPr>
                <a:t>, </a:t>
              </a:r>
              <a:r>
                <a:rPr lang="en-US" sz="3799" dirty="0" err="1">
                  <a:solidFill>
                    <a:srgbClr val="000000"/>
                  </a:solidFill>
                  <a:latin typeface="Arial"/>
                </a:rPr>
                <a:t>beruang</a:t>
              </a:r>
              <a:r>
                <a:rPr lang="en-US" sz="3799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799" dirty="0" err="1">
                  <a:solidFill>
                    <a:srgbClr val="000000"/>
                  </a:solidFill>
                  <a:latin typeface="Arial"/>
                </a:rPr>
                <a:t>kutub</a:t>
              </a:r>
              <a:r>
                <a:rPr lang="en-US" sz="3799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799" dirty="0" err="1">
                  <a:solidFill>
                    <a:srgbClr val="000000"/>
                  </a:solidFill>
                  <a:latin typeface="Arial"/>
                </a:rPr>
                <a:t>telah</a:t>
              </a:r>
              <a:r>
                <a:rPr lang="en-US" sz="3799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799" dirty="0" err="1">
                  <a:solidFill>
                    <a:srgbClr val="000000"/>
                  </a:solidFill>
                  <a:latin typeface="Arial"/>
                </a:rPr>
                <a:t>mengalami</a:t>
              </a:r>
              <a:r>
                <a:rPr lang="en-US" sz="3799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799" dirty="0" err="1">
                  <a:solidFill>
                    <a:srgbClr val="000000"/>
                  </a:solidFill>
                  <a:latin typeface="Arial Bold"/>
                </a:rPr>
                <a:t>perubahan</a:t>
              </a:r>
              <a:r>
                <a:rPr lang="en-US" sz="3799" dirty="0">
                  <a:solidFill>
                    <a:srgbClr val="000000"/>
                  </a:solidFill>
                  <a:latin typeface="Arial Bold"/>
                </a:rPr>
                <a:t> </a:t>
              </a:r>
              <a:r>
                <a:rPr lang="en-US" sz="3799" dirty="0" err="1">
                  <a:solidFill>
                    <a:srgbClr val="000000"/>
                  </a:solidFill>
                  <a:latin typeface="Arial Bold"/>
                </a:rPr>
                <a:t>tabiat</a:t>
              </a:r>
              <a:r>
                <a:rPr lang="en-US" sz="3799" dirty="0">
                  <a:solidFill>
                    <a:srgbClr val="000000"/>
                  </a:solidFill>
                  <a:latin typeface="Arial Bold"/>
                </a:rPr>
                <a:t> </a:t>
              </a:r>
              <a:r>
                <a:rPr lang="en-US" sz="3799" dirty="0" err="1">
                  <a:solidFill>
                    <a:srgbClr val="000000"/>
                  </a:solidFill>
                  <a:latin typeface="Arial Bold"/>
                </a:rPr>
                <a:t>pemakanannya</a:t>
              </a:r>
              <a:r>
                <a:rPr lang="en-US" sz="3799" dirty="0">
                  <a:solidFill>
                    <a:srgbClr val="000000"/>
                  </a:solidFill>
                  <a:latin typeface="Arial Bold"/>
                </a:rPr>
                <a:t> </a:t>
              </a:r>
              <a:r>
                <a:rPr lang="en-US" sz="3799" dirty="0" err="1">
                  <a:solidFill>
                    <a:srgbClr val="000000"/>
                  </a:solidFill>
                  <a:latin typeface="Arial"/>
                </a:rPr>
                <a:t>disebabkan</a:t>
              </a:r>
              <a:r>
                <a:rPr lang="en-US" sz="3799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799" dirty="0" err="1">
                  <a:solidFill>
                    <a:srgbClr val="000000"/>
                  </a:solidFill>
                  <a:latin typeface="Arial"/>
                </a:rPr>
                <a:t>persekitarannya</a:t>
              </a:r>
              <a:r>
                <a:rPr lang="en-US" sz="3799" dirty="0">
                  <a:solidFill>
                    <a:srgbClr val="000000"/>
                  </a:solidFill>
                  <a:latin typeface="Arial"/>
                </a:rPr>
                <a:t> yang </a:t>
              </a:r>
              <a:r>
                <a:rPr lang="en-US" sz="3799" dirty="0" err="1">
                  <a:solidFill>
                    <a:srgbClr val="000000"/>
                  </a:solidFill>
                  <a:latin typeface="Arial"/>
                </a:rPr>
                <a:t>terlalu</a:t>
              </a:r>
              <a:r>
                <a:rPr lang="en-US" sz="3799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799" dirty="0" err="1">
                  <a:solidFill>
                    <a:srgbClr val="000000"/>
                  </a:solidFill>
                  <a:latin typeface="Arial"/>
                </a:rPr>
                <a:t>sejuk</a:t>
              </a:r>
              <a:r>
                <a:rPr lang="en-US" sz="3799" dirty="0">
                  <a:solidFill>
                    <a:srgbClr val="000000"/>
                  </a:solidFill>
                  <a:latin typeface="Arial"/>
                </a:rPr>
                <a:t> dan </a:t>
              </a:r>
              <a:r>
                <a:rPr lang="en-US" sz="3799" dirty="0" err="1">
                  <a:solidFill>
                    <a:srgbClr val="000000"/>
                  </a:solidFill>
                  <a:latin typeface="Arial"/>
                </a:rPr>
                <a:t>tiada</a:t>
              </a:r>
              <a:r>
                <a:rPr lang="en-US" sz="3799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3799" dirty="0" err="1">
                  <a:solidFill>
                    <a:srgbClr val="000000"/>
                  </a:solidFill>
                  <a:latin typeface="Arial"/>
                </a:rPr>
                <a:t>tumbuh-tumbuhan</a:t>
              </a:r>
              <a:r>
                <a:rPr lang="en-US" sz="3799" dirty="0">
                  <a:solidFill>
                    <a:srgbClr val="000000"/>
                  </a:solidFill>
                  <a:latin typeface="Arial"/>
                </a:rPr>
                <a:t>.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6245" y="133863"/>
            <a:ext cx="1825175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172C45"/>
                </a:solidFill>
                <a:latin typeface="Calibri (MS) Bold"/>
              </a:rPr>
              <a:t>Perubahan Tabiat </a:t>
            </a:r>
            <a:r>
              <a:rPr lang="en-US" sz="6400">
                <a:solidFill>
                  <a:srgbClr val="DB780F"/>
                </a:solidFill>
                <a:latin typeface="Calibri (MS) Bold"/>
              </a:rPr>
              <a:t>Pemakanan Haiwan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6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705600" y="-7200900"/>
            <a:ext cx="25983576" cy="183925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516453" y="-1831629"/>
            <a:ext cx="5271307" cy="51285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974510" y="4437715"/>
            <a:ext cx="5818422" cy="609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24028" y="5503486"/>
            <a:ext cx="4287024" cy="396015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48946" y="1415063"/>
            <a:ext cx="10955550" cy="455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1"/>
              </a:lnSpc>
            </a:pPr>
            <a:r>
              <a:rPr lang="en-US" sz="14001">
                <a:solidFill>
                  <a:srgbClr val="FE9E5B"/>
                </a:solidFill>
                <a:latin typeface="Calibri (MS) Bold"/>
              </a:rPr>
              <a:t>SEKIAN, </a:t>
            </a:r>
            <a:r>
              <a:rPr lang="en-US" sz="14001">
                <a:solidFill>
                  <a:srgbClr val="0E2A47"/>
                </a:solidFill>
                <a:latin typeface="Calibri (MS) Bold"/>
              </a:rPr>
              <a:t>TERIMA KASIH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213040" y="5785653"/>
            <a:ext cx="4287062" cy="396510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3100912" y="4250478"/>
            <a:ext cx="896068" cy="895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6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712072" y="-6054910"/>
            <a:ext cx="25983576" cy="183925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379254" y="7729324"/>
            <a:ext cx="2747914" cy="29753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773398" y="-715226"/>
            <a:ext cx="4289038" cy="39611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31425" y="743612"/>
            <a:ext cx="1522515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7499">
                <a:solidFill>
                  <a:srgbClr val="DD8F59"/>
                </a:solidFill>
                <a:latin typeface="Calibri (MS) Bold"/>
              </a:rPr>
              <a:t>Objektif</a:t>
            </a:r>
            <a:r>
              <a:rPr lang="en-US" sz="7499">
                <a:solidFill>
                  <a:srgbClr val="172C45"/>
                </a:solidFill>
                <a:latin typeface="Calibri (MS) Bold"/>
              </a:rPr>
              <a:t> Pembelajaran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37434" y="2461277"/>
            <a:ext cx="2640884" cy="103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7"/>
              </a:lnSpc>
            </a:pPr>
            <a:r>
              <a:rPr lang="en-US" sz="6022">
                <a:solidFill>
                  <a:srgbClr val="172C45"/>
                </a:solidFill>
                <a:latin typeface="Calibri (MS) Bold"/>
              </a:rPr>
              <a:t>01.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751958" y="3434452"/>
            <a:ext cx="5211808" cy="1403784"/>
            <a:chOff x="0" y="-85725"/>
            <a:chExt cx="6949078" cy="18717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49077" cy="1785987"/>
            </a:xfrm>
            <a:custGeom>
              <a:avLst/>
              <a:gdLst/>
              <a:ahLst/>
              <a:cxnLst/>
              <a:rect l="l" t="t" r="r" b="b"/>
              <a:pathLst>
                <a:path w="6949077" h="1785987">
                  <a:moveTo>
                    <a:pt x="0" y="0"/>
                  </a:moveTo>
                  <a:lnTo>
                    <a:pt x="6949077" y="0"/>
                  </a:lnTo>
                  <a:lnTo>
                    <a:pt x="6949077" y="1785987"/>
                  </a:lnTo>
                  <a:lnTo>
                    <a:pt x="0" y="17859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6949078" cy="175772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4319"/>
                </a:lnSpc>
              </a:pP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Mengelas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haiwan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mengikut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tabiat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pemakanan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024219" y="2461277"/>
            <a:ext cx="2640884" cy="103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7"/>
              </a:lnSpc>
            </a:pPr>
            <a:r>
              <a:rPr lang="en-US" sz="6022">
                <a:solidFill>
                  <a:srgbClr val="172C45"/>
                </a:solidFill>
                <a:latin typeface="Calibri (MS) Bold"/>
              </a:rPr>
              <a:t>02.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738742" y="3434452"/>
            <a:ext cx="5211808" cy="2489606"/>
            <a:chOff x="-1" y="-85725"/>
            <a:chExt cx="6949078" cy="33194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49077" cy="3233749"/>
            </a:xfrm>
            <a:custGeom>
              <a:avLst/>
              <a:gdLst/>
              <a:ahLst/>
              <a:cxnLst/>
              <a:rect l="l" t="t" r="r" b="b"/>
              <a:pathLst>
                <a:path w="6949077" h="3233749">
                  <a:moveTo>
                    <a:pt x="0" y="0"/>
                  </a:moveTo>
                  <a:lnTo>
                    <a:pt x="6949077" y="0"/>
                  </a:lnTo>
                  <a:lnTo>
                    <a:pt x="6949077" y="3233749"/>
                  </a:lnTo>
                  <a:lnTo>
                    <a:pt x="0" y="323374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-1" y="-85725"/>
              <a:ext cx="6949077" cy="3319474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4319"/>
                </a:lnSpc>
              </a:pP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Menjelaskan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dengan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contoh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tabiat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pemakanan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haiwan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herbivor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,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karnivor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dan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omnivor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037434" y="6178795"/>
            <a:ext cx="2640884" cy="103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7"/>
              </a:lnSpc>
            </a:pPr>
            <a:r>
              <a:rPr lang="en-US" sz="6022">
                <a:solidFill>
                  <a:srgbClr val="172C45"/>
                </a:solidFill>
                <a:latin typeface="Calibri (MS) Bold"/>
              </a:rPr>
              <a:t>03.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751957" y="7151970"/>
            <a:ext cx="5240345" cy="2489626"/>
            <a:chOff x="-1" y="-85725"/>
            <a:chExt cx="6987126" cy="33195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49077" cy="3233776"/>
            </a:xfrm>
            <a:custGeom>
              <a:avLst/>
              <a:gdLst/>
              <a:ahLst/>
              <a:cxnLst/>
              <a:rect l="l" t="t" r="r" b="b"/>
              <a:pathLst>
                <a:path w="6949077" h="3233776">
                  <a:moveTo>
                    <a:pt x="0" y="0"/>
                  </a:moveTo>
                  <a:lnTo>
                    <a:pt x="6949077" y="0"/>
                  </a:lnTo>
                  <a:lnTo>
                    <a:pt x="6949077" y="3233776"/>
                  </a:lnTo>
                  <a:lnTo>
                    <a:pt x="0" y="32337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-1" y="-85725"/>
              <a:ext cx="6987126" cy="3319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Membanding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dan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membezakan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dua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kegigian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haiwan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herbivor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,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karnivor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dan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omnivor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024219" y="6178795"/>
            <a:ext cx="2640884" cy="103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7"/>
              </a:lnSpc>
            </a:pPr>
            <a:r>
              <a:rPr lang="en-US" sz="6022">
                <a:solidFill>
                  <a:srgbClr val="172C45"/>
                </a:solidFill>
                <a:latin typeface="Calibri (MS) Bold"/>
              </a:rPr>
              <a:t>04.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738743" y="7151970"/>
            <a:ext cx="5211808" cy="2489626"/>
            <a:chOff x="0" y="-85725"/>
            <a:chExt cx="6949077" cy="33195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49077" cy="3233776"/>
            </a:xfrm>
            <a:custGeom>
              <a:avLst/>
              <a:gdLst/>
              <a:ahLst/>
              <a:cxnLst/>
              <a:rect l="l" t="t" r="r" b="b"/>
              <a:pathLst>
                <a:path w="6949077" h="3233776">
                  <a:moveTo>
                    <a:pt x="0" y="0"/>
                  </a:moveTo>
                  <a:lnTo>
                    <a:pt x="6949077" y="0"/>
                  </a:lnTo>
                  <a:lnTo>
                    <a:pt x="6949077" y="3233776"/>
                  </a:lnTo>
                  <a:lnTo>
                    <a:pt x="0" y="32337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6949074" cy="3319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Membuat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inferens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tentang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kumpulan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haiwan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berdasarkan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tabiat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" panose="020F0502020204030204" pitchFamily="34" charset="0"/>
                </a:rPr>
                <a:t>pemakanan</a:t>
              </a:r>
              <a:r>
                <a:rPr lang="en-US" sz="3599" dirty="0">
                  <a:solidFill>
                    <a:srgbClr val="172C45"/>
                  </a:solidFill>
                  <a:latin typeface="Calibri" panose="020F0502020204030204" pitchFamily="34" charset="0"/>
                </a:rPr>
                <a:t>.</a:t>
              </a: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83391" y="5143500"/>
            <a:ext cx="896068" cy="89591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6469883" y="6759442"/>
            <a:ext cx="896068" cy="895912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39990" y="1070008"/>
            <a:ext cx="1865152" cy="1834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6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712072" y="-6054910"/>
            <a:ext cx="25983576" cy="183925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379254" y="7729324"/>
            <a:ext cx="2747914" cy="29753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773398" y="-715226"/>
            <a:ext cx="4289038" cy="39611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31425" y="743612"/>
            <a:ext cx="1522515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7499">
                <a:solidFill>
                  <a:srgbClr val="DD8F59"/>
                </a:solidFill>
                <a:latin typeface="Calibri (MS) Bold"/>
              </a:rPr>
              <a:t>Isi</a:t>
            </a:r>
            <a:r>
              <a:rPr lang="en-US" sz="7499">
                <a:solidFill>
                  <a:srgbClr val="172C45"/>
                </a:solidFill>
                <a:latin typeface="Calibri (MS) Bold"/>
              </a:rPr>
              <a:t> Pembelajaran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76603" y="2979448"/>
            <a:ext cx="3683978" cy="143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2"/>
              </a:lnSpc>
            </a:pPr>
            <a:r>
              <a:rPr lang="en-US" sz="8401">
                <a:solidFill>
                  <a:srgbClr val="172C45"/>
                </a:solidFill>
                <a:latin typeface="Calibri (MS) Bold"/>
              </a:rPr>
              <a:t>01.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83391" y="4358737"/>
            <a:ext cx="7270361" cy="916143"/>
            <a:chOff x="0" y="-76200"/>
            <a:chExt cx="9693815" cy="12215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693815" cy="1145324"/>
            </a:xfrm>
            <a:custGeom>
              <a:avLst/>
              <a:gdLst/>
              <a:ahLst/>
              <a:cxnLst/>
              <a:rect l="l" t="t" r="r" b="b"/>
              <a:pathLst>
                <a:path w="9693815" h="1145324">
                  <a:moveTo>
                    <a:pt x="0" y="0"/>
                  </a:moveTo>
                  <a:lnTo>
                    <a:pt x="9693815" y="0"/>
                  </a:lnTo>
                  <a:lnTo>
                    <a:pt x="9693815" y="1145324"/>
                  </a:lnTo>
                  <a:lnTo>
                    <a:pt x="0" y="11453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9693814" cy="122152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4679"/>
                </a:lnSpc>
              </a:pPr>
              <a:r>
                <a:rPr lang="en-US" sz="3899" dirty="0" err="1">
                  <a:solidFill>
                    <a:srgbClr val="172C45"/>
                  </a:solidFill>
                  <a:latin typeface="Calibri (MS) Bold"/>
                </a:rPr>
                <a:t>Pengelasan</a:t>
              </a:r>
              <a:r>
                <a:rPr lang="en-US" sz="3899" dirty="0">
                  <a:solidFill>
                    <a:srgbClr val="172C45"/>
                  </a:solidFill>
                  <a:latin typeface="Calibri (MS) Bold"/>
                </a:rPr>
                <a:t> </a:t>
              </a:r>
              <a:r>
                <a:rPr lang="en-US" sz="3899" dirty="0" err="1">
                  <a:solidFill>
                    <a:srgbClr val="172C45"/>
                  </a:solidFill>
                  <a:latin typeface="Calibri (MS) Bold"/>
                </a:rPr>
                <a:t>Haiwan</a:t>
              </a:r>
              <a:endParaRPr lang="en-US" sz="3899" dirty="0">
                <a:solidFill>
                  <a:srgbClr val="172C45"/>
                </a:solidFill>
                <a:latin typeface="Calibri (MS)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228041" y="2979448"/>
            <a:ext cx="3683978" cy="143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2"/>
              </a:lnSpc>
            </a:pPr>
            <a:r>
              <a:rPr lang="en-US" sz="8401">
                <a:solidFill>
                  <a:srgbClr val="172C45"/>
                </a:solidFill>
                <a:latin typeface="Calibri (MS) Bold"/>
              </a:rPr>
              <a:t>02.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434829" y="4351593"/>
            <a:ext cx="7270362" cy="860874"/>
            <a:chOff x="-1" y="-85725"/>
            <a:chExt cx="9693816" cy="11478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693815" cy="1062107"/>
            </a:xfrm>
            <a:custGeom>
              <a:avLst/>
              <a:gdLst/>
              <a:ahLst/>
              <a:cxnLst/>
              <a:rect l="l" t="t" r="r" b="b"/>
              <a:pathLst>
                <a:path w="9693815" h="1062107">
                  <a:moveTo>
                    <a:pt x="0" y="0"/>
                  </a:moveTo>
                  <a:lnTo>
                    <a:pt x="9693815" y="0"/>
                  </a:lnTo>
                  <a:lnTo>
                    <a:pt x="9693815" y="1062107"/>
                  </a:lnTo>
                  <a:lnTo>
                    <a:pt x="0" y="10621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-1" y="-85725"/>
              <a:ext cx="9693812" cy="1055876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4319"/>
                </a:lnSpc>
              </a:pPr>
              <a:r>
                <a:rPr lang="en-US" sz="3599" dirty="0" err="1">
                  <a:solidFill>
                    <a:srgbClr val="172C45"/>
                  </a:solidFill>
                  <a:latin typeface="Calibri (MS) Bold"/>
                </a:rPr>
                <a:t>Tabiat</a:t>
              </a:r>
              <a:r>
                <a:rPr lang="en-US" sz="3599" dirty="0">
                  <a:solidFill>
                    <a:srgbClr val="172C45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 (MS) Bold"/>
                </a:rPr>
                <a:t>Pemakanan</a:t>
              </a:r>
              <a:r>
                <a:rPr lang="en-US" sz="3599" dirty="0">
                  <a:solidFill>
                    <a:srgbClr val="172C45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 (MS) Bold"/>
                </a:rPr>
                <a:t>Haiwan</a:t>
              </a:r>
              <a:endParaRPr lang="en-US" sz="3599" dirty="0">
                <a:solidFill>
                  <a:srgbClr val="172C45"/>
                </a:solidFill>
                <a:latin typeface="Calibri (MS) Bold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876603" y="5817337"/>
            <a:ext cx="3683978" cy="143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2"/>
              </a:lnSpc>
            </a:pPr>
            <a:r>
              <a:rPr lang="en-US" sz="8401">
                <a:solidFill>
                  <a:srgbClr val="172C45"/>
                </a:solidFill>
                <a:latin typeface="Calibri (MS) Bold"/>
              </a:rPr>
              <a:t>03.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83390" y="7189483"/>
            <a:ext cx="7270362" cy="1045890"/>
            <a:chOff x="-1" y="-85724"/>
            <a:chExt cx="9693816" cy="13945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693815" cy="1308797"/>
            </a:xfrm>
            <a:custGeom>
              <a:avLst/>
              <a:gdLst/>
              <a:ahLst/>
              <a:cxnLst/>
              <a:rect l="l" t="t" r="r" b="b"/>
              <a:pathLst>
                <a:path w="9693815" h="1308797">
                  <a:moveTo>
                    <a:pt x="0" y="0"/>
                  </a:moveTo>
                  <a:lnTo>
                    <a:pt x="9693815" y="0"/>
                  </a:lnTo>
                  <a:lnTo>
                    <a:pt x="9693815" y="1308797"/>
                  </a:lnTo>
                  <a:lnTo>
                    <a:pt x="0" y="13087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-1" y="-85724"/>
              <a:ext cx="9693812" cy="110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 err="1">
                  <a:solidFill>
                    <a:srgbClr val="172C45"/>
                  </a:solidFill>
                  <a:latin typeface="Calibri (MS) Bold"/>
                </a:rPr>
                <a:t>Kegigian</a:t>
              </a:r>
              <a:r>
                <a:rPr lang="en-US" sz="3599" dirty="0">
                  <a:solidFill>
                    <a:srgbClr val="172C45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 (MS) Bold"/>
                </a:rPr>
                <a:t>Haiwan</a:t>
              </a:r>
              <a:endParaRPr lang="en-US" sz="3599" dirty="0">
                <a:solidFill>
                  <a:srgbClr val="172C45"/>
                </a:solidFill>
                <a:latin typeface="Calibri (MS) Bold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228041" y="5817337"/>
            <a:ext cx="3683978" cy="143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2"/>
              </a:lnSpc>
            </a:pPr>
            <a:r>
              <a:rPr lang="en-US" sz="8401">
                <a:solidFill>
                  <a:srgbClr val="172C45"/>
                </a:solidFill>
                <a:latin typeface="Calibri (MS) Bold"/>
              </a:rPr>
              <a:t>04.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434829" y="7189482"/>
            <a:ext cx="7321745" cy="1403796"/>
            <a:chOff x="-1" y="-85725"/>
            <a:chExt cx="9762327" cy="187172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693815" cy="1786003"/>
            </a:xfrm>
            <a:custGeom>
              <a:avLst/>
              <a:gdLst/>
              <a:ahLst/>
              <a:cxnLst/>
              <a:rect l="l" t="t" r="r" b="b"/>
              <a:pathLst>
                <a:path w="9693815" h="1786003">
                  <a:moveTo>
                    <a:pt x="0" y="0"/>
                  </a:moveTo>
                  <a:lnTo>
                    <a:pt x="9693815" y="0"/>
                  </a:lnTo>
                  <a:lnTo>
                    <a:pt x="9693815" y="1786003"/>
                  </a:lnTo>
                  <a:lnTo>
                    <a:pt x="0" y="17860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-1" y="-85725"/>
              <a:ext cx="9762327" cy="1768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 err="1">
                  <a:solidFill>
                    <a:srgbClr val="172C45"/>
                  </a:solidFill>
                  <a:latin typeface="Calibri (MS) Bold"/>
                </a:rPr>
                <a:t>Perubahan</a:t>
              </a:r>
              <a:r>
                <a:rPr lang="en-US" sz="3599" dirty="0">
                  <a:solidFill>
                    <a:srgbClr val="172C45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 (MS) Bold"/>
                </a:rPr>
                <a:t>Tabiat</a:t>
              </a:r>
              <a:r>
                <a:rPr lang="en-US" sz="3599" dirty="0">
                  <a:solidFill>
                    <a:srgbClr val="172C45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 (MS) Bold"/>
                </a:rPr>
                <a:t>Pemakanan</a:t>
              </a:r>
              <a:r>
                <a:rPr lang="en-US" sz="3599" dirty="0">
                  <a:solidFill>
                    <a:srgbClr val="172C45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172C45"/>
                  </a:solidFill>
                  <a:latin typeface="Calibri (MS) Bold"/>
                </a:rPr>
                <a:t>Haiwan</a:t>
              </a:r>
              <a:endParaRPr lang="en-US" sz="3599" dirty="0">
                <a:solidFill>
                  <a:srgbClr val="172C45"/>
                </a:solidFill>
                <a:latin typeface="Calibri (MS) Bold"/>
              </a:endParaRP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83391" y="5143500"/>
            <a:ext cx="896068" cy="89591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6469883" y="6759442"/>
            <a:ext cx="896068" cy="895912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39990" y="1070008"/>
            <a:ext cx="1865152" cy="1834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6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712072" y="-6054910"/>
            <a:ext cx="25983576" cy="183925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3574847" y="4044001"/>
            <a:ext cx="6955665" cy="69556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907219" y="4083666"/>
            <a:ext cx="6876355" cy="687635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73930" y="4535209"/>
            <a:ext cx="8537550" cy="390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172C45"/>
                </a:solidFill>
                <a:latin typeface="Calibri (MS) Bold"/>
              </a:rPr>
              <a:t>Pengelasan Haiwan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01625" y="3069100"/>
            <a:ext cx="3084750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E9E5B"/>
                </a:solidFill>
                <a:latin typeface="Calibri (MS) Bold"/>
              </a:rPr>
              <a:t>01.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611238" y="1069992"/>
            <a:ext cx="4381348" cy="392914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30194" y="1070018"/>
            <a:ext cx="3929014" cy="392913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3977862" y="7002178"/>
            <a:ext cx="896068" cy="895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6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712072" y="-6006107"/>
            <a:ext cx="25983576" cy="183925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754495" y="-106624"/>
            <a:ext cx="4165217" cy="42698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208664" y="6799949"/>
            <a:ext cx="3850890" cy="401117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78131" y="2620150"/>
            <a:ext cx="3490912" cy="7372350"/>
            <a:chOff x="0" y="0"/>
            <a:chExt cx="919417" cy="19416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9417" cy="1941689"/>
            </a:xfrm>
            <a:custGeom>
              <a:avLst/>
              <a:gdLst/>
              <a:ahLst/>
              <a:cxnLst/>
              <a:rect l="l" t="t" r="r" b="b"/>
              <a:pathLst>
                <a:path w="919417" h="1941689">
                  <a:moveTo>
                    <a:pt x="113105" y="0"/>
                  </a:moveTo>
                  <a:lnTo>
                    <a:pt x="806313" y="0"/>
                  </a:lnTo>
                  <a:cubicBezTo>
                    <a:pt x="836310" y="0"/>
                    <a:pt x="865079" y="11916"/>
                    <a:pt x="886290" y="33128"/>
                  </a:cubicBezTo>
                  <a:cubicBezTo>
                    <a:pt x="907501" y="54339"/>
                    <a:pt x="919417" y="83107"/>
                    <a:pt x="919417" y="113105"/>
                  </a:cubicBezTo>
                  <a:lnTo>
                    <a:pt x="919417" y="1828584"/>
                  </a:lnTo>
                  <a:cubicBezTo>
                    <a:pt x="919417" y="1858582"/>
                    <a:pt x="907501" y="1887350"/>
                    <a:pt x="886290" y="1908561"/>
                  </a:cubicBezTo>
                  <a:cubicBezTo>
                    <a:pt x="865079" y="1929773"/>
                    <a:pt x="836310" y="1941689"/>
                    <a:pt x="806313" y="1941689"/>
                  </a:cubicBezTo>
                  <a:lnTo>
                    <a:pt x="113105" y="1941689"/>
                  </a:lnTo>
                  <a:cubicBezTo>
                    <a:pt x="83107" y="1941689"/>
                    <a:pt x="54339" y="1929773"/>
                    <a:pt x="33128" y="1908561"/>
                  </a:cubicBezTo>
                  <a:cubicBezTo>
                    <a:pt x="11916" y="1887350"/>
                    <a:pt x="0" y="1858582"/>
                    <a:pt x="0" y="1828584"/>
                  </a:cubicBezTo>
                  <a:lnTo>
                    <a:pt x="0" y="113105"/>
                  </a:lnTo>
                  <a:cubicBezTo>
                    <a:pt x="0" y="83107"/>
                    <a:pt x="11916" y="54339"/>
                    <a:pt x="33128" y="33128"/>
                  </a:cubicBezTo>
                  <a:cubicBezTo>
                    <a:pt x="54339" y="11916"/>
                    <a:pt x="83107" y="0"/>
                    <a:pt x="113105" y="0"/>
                  </a:cubicBezTo>
                  <a:close/>
                </a:path>
              </a:pathLst>
            </a:custGeom>
            <a:solidFill>
              <a:srgbClr val="9AF8B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67575" y="2620150"/>
            <a:ext cx="3419475" cy="7372350"/>
            <a:chOff x="0" y="0"/>
            <a:chExt cx="900602" cy="19416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0602" cy="1941689"/>
            </a:xfrm>
            <a:custGeom>
              <a:avLst/>
              <a:gdLst/>
              <a:ahLst/>
              <a:cxnLst/>
              <a:rect l="l" t="t" r="r" b="b"/>
              <a:pathLst>
                <a:path w="900602" h="1941689">
                  <a:moveTo>
                    <a:pt x="115467" y="0"/>
                  </a:moveTo>
                  <a:lnTo>
                    <a:pt x="785135" y="0"/>
                  </a:lnTo>
                  <a:cubicBezTo>
                    <a:pt x="848906" y="0"/>
                    <a:pt x="900602" y="51697"/>
                    <a:pt x="900602" y="115467"/>
                  </a:cubicBezTo>
                  <a:lnTo>
                    <a:pt x="900602" y="1826221"/>
                  </a:lnTo>
                  <a:cubicBezTo>
                    <a:pt x="900602" y="1889992"/>
                    <a:pt x="848906" y="1941689"/>
                    <a:pt x="785135" y="1941689"/>
                  </a:cubicBezTo>
                  <a:lnTo>
                    <a:pt x="115467" y="1941689"/>
                  </a:lnTo>
                  <a:cubicBezTo>
                    <a:pt x="51697" y="1941689"/>
                    <a:pt x="0" y="1889992"/>
                    <a:pt x="0" y="1826221"/>
                  </a:cubicBezTo>
                  <a:lnTo>
                    <a:pt x="0" y="115467"/>
                  </a:lnTo>
                  <a:cubicBezTo>
                    <a:pt x="0" y="51697"/>
                    <a:pt x="51697" y="0"/>
                    <a:pt x="115467" y="0"/>
                  </a:cubicBezTo>
                  <a:close/>
                </a:path>
              </a:pathLst>
            </a:custGeom>
            <a:solidFill>
              <a:srgbClr val="FFC5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82678" y="2556871"/>
            <a:ext cx="4577475" cy="7372350"/>
            <a:chOff x="0" y="0"/>
            <a:chExt cx="1205590" cy="19416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5590" cy="1941689"/>
            </a:xfrm>
            <a:custGeom>
              <a:avLst/>
              <a:gdLst/>
              <a:ahLst/>
              <a:cxnLst/>
              <a:rect l="l" t="t" r="r" b="b"/>
              <a:pathLst>
                <a:path w="1205590" h="1941689">
                  <a:moveTo>
                    <a:pt x="86257" y="0"/>
                  </a:moveTo>
                  <a:lnTo>
                    <a:pt x="1119333" y="0"/>
                  </a:lnTo>
                  <a:cubicBezTo>
                    <a:pt x="1166972" y="0"/>
                    <a:pt x="1205590" y="38618"/>
                    <a:pt x="1205590" y="86257"/>
                  </a:cubicBezTo>
                  <a:lnTo>
                    <a:pt x="1205590" y="1855432"/>
                  </a:lnTo>
                  <a:cubicBezTo>
                    <a:pt x="1205590" y="1903070"/>
                    <a:pt x="1166972" y="1941689"/>
                    <a:pt x="1119333" y="1941689"/>
                  </a:cubicBezTo>
                  <a:lnTo>
                    <a:pt x="86257" y="1941689"/>
                  </a:lnTo>
                  <a:cubicBezTo>
                    <a:pt x="38618" y="1941689"/>
                    <a:pt x="0" y="1903070"/>
                    <a:pt x="0" y="1855432"/>
                  </a:cubicBezTo>
                  <a:lnTo>
                    <a:pt x="0" y="86257"/>
                  </a:lnTo>
                  <a:cubicBezTo>
                    <a:pt x="0" y="38618"/>
                    <a:pt x="38618" y="0"/>
                    <a:pt x="86257" y="0"/>
                  </a:cubicBezTo>
                  <a:close/>
                </a:path>
              </a:pathLst>
            </a:custGeom>
            <a:solidFill>
              <a:srgbClr val="FFFB9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653400" y="8040615"/>
            <a:ext cx="1090015" cy="152984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2491516" y="5466139"/>
            <a:ext cx="1667263" cy="133381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446221" y="5267901"/>
            <a:ext cx="1716204" cy="131933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7625302" y="5143500"/>
            <a:ext cx="1518698" cy="176849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4029759" y="6243046"/>
            <a:ext cx="1283558" cy="199001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9144000" y="6756598"/>
            <a:ext cx="1441395" cy="147646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14452462" y="6911999"/>
            <a:ext cx="1756202" cy="160253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12491516" y="7597420"/>
            <a:ext cx="1515553" cy="166088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7625302" y="7871850"/>
            <a:ext cx="1302494" cy="1867375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364738" y="547096"/>
            <a:ext cx="15225150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9"/>
              </a:lnSpc>
            </a:pPr>
            <a:r>
              <a:rPr lang="en-US" sz="7599">
                <a:solidFill>
                  <a:srgbClr val="E18800"/>
                </a:solidFill>
                <a:latin typeface="Calibri (MS) Bold"/>
              </a:rPr>
              <a:t>Pengelasan</a:t>
            </a:r>
            <a:r>
              <a:rPr lang="en-US" sz="7599">
                <a:solidFill>
                  <a:srgbClr val="172C45"/>
                </a:solidFill>
                <a:latin typeface="Calibri (MS) Bold"/>
              </a:rPr>
              <a:t> Haiwan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5074" y="2873470"/>
            <a:ext cx="3357027" cy="1547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8"/>
              </a:lnSpc>
            </a:pPr>
            <a:r>
              <a:rPr lang="en-US" sz="3273">
                <a:solidFill>
                  <a:srgbClr val="000000"/>
                </a:solidFill>
                <a:latin typeface="Calibri (MS) Bold"/>
              </a:rPr>
              <a:t>Haiwan</a:t>
            </a:r>
          </a:p>
          <a:p>
            <a:pPr algn="ctr">
              <a:lnSpc>
                <a:spcPts val="3928"/>
              </a:lnSpc>
            </a:pPr>
            <a:r>
              <a:rPr lang="en-US" sz="3273">
                <a:solidFill>
                  <a:srgbClr val="000000"/>
                </a:solidFill>
                <a:latin typeface="Calibri (MS) Bold"/>
              </a:rPr>
              <a:t>yang makan</a:t>
            </a:r>
          </a:p>
          <a:p>
            <a:pPr algn="ctr">
              <a:lnSpc>
                <a:spcPts val="3928"/>
              </a:lnSpc>
            </a:pPr>
            <a:r>
              <a:rPr lang="en-US" sz="3273">
                <a:solidFill>
                  <a:srgbClr val="000000"/>
                </a:solidFill>
                <a:latin typeface="Calibri (MS) Bold"/>
              </a:rPr>
              <a:t>tumbuh-tumbuhan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82678" y="2873470"/>
            <a:ext cx="4509450" cy="204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3292">
                <a:solidFill>
                  <a:srgbClr val="000000"/>
                </a:solidFill>
                <a:latin typeface="Calibri (MS) Bold"/>
              </a:rPr>
              <a:t>Haiwan</a:t>
            </a:r>
          </a:p>
          <a:p>
            <a:pPr algn="ctr">
              <a:lnSpc>
                <a:spcPts val="3951"/>
              </a:lnSpc>
            </a:pPr>
            <a:r>
              <a:rPr lang="en-US" sz="3292">
                <a:solidFill>
                  <a:srgbClr val="000000"/>
                </a:solidFill>
                <a:latin typeface="Calibri (MS) Bold"/>
              </a:rPr>
              <a:t>yang makan</a:t>
            </a:r>
          </a:p>
          <a:p>
            <a:pPr algn="ctr">
              <a:lnSpc>
                <a:spcPts val="3951"/>
              </a:lnSpc>
            </a:pPr>
            <a:r>
              <a:rPr lang="en-US" sz="3292">
                <a:solidFill>
                  <a:srgbClr val="000000"/>
                </a:solidFill>
                <a:latin typeface="Calibri (MS) Bold"/>
              </a:rPr>
              <a:t>tumbuh-tumbuhan</a:t>
            </a:r>
          </a:p>
          <a:p>
            <a:pPr algn="ctr">
              <a:lnSpc>
                <a:spcPts val="3951"/>
              </a:lnSpc>
            </a:pPr>
            <a:r>
              <a:rPr lang="en-US" sz="3292">
                <a:solidFill>
                  <a:srgbClr val="000000"/>
                </a:solidFill>
                <a:latin typeface="Calibri (MS) Bold"/>
              </a:rPr>
              <a:t>dan haiwan lain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511781" y="2873470"/>
            <a:ext cx="2931064" cy="1547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3258">
                <a:solidFill>
                  <a:srgbClr val="000000"/>
                </a:solidFill>
                <a:latin typeface="Calibri (MS) Bold"/>
              </a:rPr>
              <a:t>Haiwan</a:t>
            </a:r>
          </a:p>
          <a:p>
            <a:pPr algn="ctr">
              <a:lnSpc>
                <a:spcPts val="3909"/>
              </a:lnSpc>
            </a:pPr>
            <a:r>
              <a:rPr lang="en-US" sz="3258">
                <a:solidFill>
                  <a:srgbClr val="000000"/>
                </a:solidFill>
                <a:latin typeface="Calibri (MS) Bold"/>
              </a:rPr>
              <a:t>yang makan</a:t>
            </a:r>
          </a:p>
          <a:p>
            <a:pPr algn="ctr">
              <a:lnSpc>
                <a:spcPts val="3909"/>
              </a:lnSpc>
            </a:pPr>
            <a:r>
              <a:rPr lang="en-US" sz="3258">
                <a:solidFill>
                  <a:srgbClr val="000000"/>
                </a:solidFill>
                <a:latin typeface="Calibri (MS) Bold"/>
              </a:rPr>
              <a:t>haiwan lain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6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712072" y="-6054910"/>
            <a:ext cx="25983576" cy="183925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756027" y="-2997065"/>
            <a:ext cx="6570124" cy="64186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954933" y="-1604784"/>
            <a:ext cx="4920563" cy="50264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6480492" y="7776044"/>
            <a:ext cx="3456962" cy="374310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942942" y="3164408"/>
            <a:ext cx="8537550" cy="577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522"/>
              </a:lnSpc>
            </a:pPr>
            <a:r>
              <a:rPr lang="en-US" sz="12101">
                <a:solidFill>
                  <a:srgbClr val="172C45"/>
                </a:solidFill>
                <a:latin typeface="Calibri (MS) Bold"/>
              </a:rPr>
              <a:t>Tabiat</a:t>
            </a:r>
          </a:p>
          <a:p>
            <a:pPr algn="r">
              <a:lnSpc>
                <a:spcPts val="14521"/>
              </a:lnSpc>
            </a:pPr>
            <a:r>
              <a:rPr lang="en-US" sz="12101">
                <a:solidFill>
                  <a:srgbClr val="172C45"/>
                </a:solidFill>
                <a:latin typeface="Calibri (MS) Bold"/>
              </a:rPr>
              <a:t>Pemakanan Haiwan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70300" y="2807998"/>
            <a:ext cx="5844725" cy="277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0"/>
              </a:lnSpc>
            </a:pPr>
            <a:r>
              <a:rPr lang="en-US" sz="16000">
                <a:solidFill>
                  <a:srgbClr val="DB780F"/>
                </a:solidFill>
                <a:latin typeface="Calibri (MS) Bold"/>
              </a:rPr>
              <a:t>02.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922304" y="2810982"/>
            <a:ext cx="5722994" cy="588423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9592662" y="7178078"/>
            <a:ext cx="896068" cy="895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6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712072" y="-6054910"/>
            <a:ext cx="25983576" cy="183925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754495" y="-106624"/>
            <a:ext cx="4165217" cy="42698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208664" y="6799949"/>
            <a:ext cx="3850890" cy="401117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80069" y="216742"/>
            <a:ext cx="15225150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9"/>
              </a:lnSpc>
            </a:pPr>
            <a:r>
              <a:rPr lang="en-US" sz="7599">
                <a:solidFill>
                  <a:srgbClr val="000000"/>
                </a:solidFill>
                <a:latin typeface="Calibri (MS) Bold"/>
              </a:rPr>
              <a:t>Tabiat Pemakanan Haiwan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28114" y="2886979"/>
            <a:ext cx="4243268" cy="7139524"/>
            <a:chOff x="0" y="0"/>
            <a:chExt cx="919417" cy="15469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9417" cy="1546968"/>
            </a:xfrm>
            <a:custGeom>
              <a:avLst/>
              <a:gdLst/>
              <a:ahLst/>
              <a:cxnLst/>
              <a:rect l="l" t="t" r="r" b="b"/>
              <a:pathLst>
                <a:path w="919417" h="1546968">
                  <a:moveTo>
                    <a:pt x="93050" y="0"/>
                  </a:moveTo>
                  <a:lnTo>
                    <a:pt x="826367" y="0"/>
                  </a:lnTo>
                  <a:cubicBezTo>
                    <a:pt x="851045" y="0"/>
                    <a:pt x="874713" y="9803"/>
                    <a:pt x="892163" y="27254"/>
                  </a:cubicBezTo>
                  <a:cubicBezTo>
                    <a:pt x="909614" y="44704"/>
                    <a:pt x="919417" y="68372"/>
                    <a:pt x="919417" y="93050"/>
                  </a:cubicBezTo>
                  <a:lnTo>
                    <a:pt x="919417" y="1453918"/>
                  </a:lnTo>
                  <a:cubicBezTo>
                    <a:pt x="919417" y="1478596"/>
                    <a:pt x="909614" y="1502264"/>
                    <a:pt x="892163" y="1519714"/>
                  </a:cubicBezTo>
                  <a:cubicBezTo>
                    <a:pt x="874713" y="1537165"/>
                    <a:pt x="851045" y="1546968"/>
                    <a:pt x="826367" y="1546968"/>
                  </a:cubicBezTo>
                  <a:lnTo>
                    <a:pt x="93050" y="1546968"/>
                  </a:lnTo>
                  <a:cubicBezTo>
                    <a:pt x="41660" y="1546968"/>
                    <a:pt x="0" y="1505308"/>
                    <a:pt x="0" y="1453918"/>
                  </a:cubicBezTo>
                  <a:lnTo>
                    <a:pt x="0" y="93050"/>
                  </a:lnTo>
                  <a:cubicBezTo>
                    <a:pt x="0" y="41660"/>
                    <a:pt x="41660" y="0"/>
                    <a:pt x="93050" y="0"/>
                  </a:cubicBezTo>
                  <a:close/>
                </a:path>
              </a:pathLst>
            </a:custGeom>
            <a:solidFill>
              <a:srgbClr val="9AF8B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14427" y="2886979"/>
            <a:ext cx="4156435" cy="7139524"/>
            <a:chOff x="0" y="0"/>
            <a:chExt cx="900602" cy="15469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0602" cy="1546968"/>
            </a:xfrm>
            <a:custGeom>
              <a:avLst/>
              <a:gdLst/>
              <a:ahLst/>
              <a:cxnLst/>
              <a:rect l="l" t="t" r="r" b="b"/>
              <a:pathLst>
                <a:path w="900602" h="1546968">
                  <a:moveTo>
                    <a:pt x="94994" y="0"/>
                  </a:moveTo>
                  <a:lnTo>
                    <a:pt x="805608" y="0"/>
                  </a:lnTo>
                  <a:cubicBezTo>
                    <a:pt x="858072" y="0"/>
                    <a:pt x="900602" y="42530"/>
                    <a:pt x="900602" y="94994"/>
                  </a:cubicBezTo>
                  <a:lnTo>
                    <a:pt x="900602" y="1451974"/>
                  </a:lnTo>
                  <a:cubicBezTo>
                    <a:pt x="900602" y="1504438"/>
                    <a:pt x="858072" y="1546968"/>
                    <a:pt x="805608" y="1546968"/>
                  </a:cubicBezTo>
                  <a:lnTo>
                    <a:pt x="94994" y="1546968"/>
                  </a:lnTo>
                  <a:cubicBezTo>
                    <a:pt x="42530" y="1546968"/>
                    <a:pt x="0" y="1504438"/>
                    <a:pt x="0" y="1451974"/>
                  </a:cubicBezTo>
                  <a:lnTo>
                    <a:pt x="0" y="94994"/>
                  </a:lnTo>
                  <a:cubicBezTo>
                    <a:pt x="0" y="42530"/>
                    <a:pt x="42530" y="0"/>
                    <a:pt x="94994" y="0"/>
                  </a:cubicBezTo>
                  <a:close/>
                </a:path>
              </a:pathLst>
            </a:custGeom>
            <a:solidFill>
              <a:srgbClr val="FFC5C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245721" y="2810063"/>
            <a:ext cx="5691858" cy="7216440"/>
            <a:chOff x="0" y="0"/>
            <a:chExt cx="1233293" cy="15636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33293" cy="1563634"/>
            </a:xfrm>
            <a:custGeom>
              <a:avLst/>
              <a:gdLst/>
              <a:ahLst/>
              <a:cxnLst/>
              <a:rect l="l" t="t" r="r" b="b"/>
              <a:pathLst>
                <a:path w="1233293" h="1563634">
                  <a:moveTo>
                    <a:pt x="69369" y="0"/>
                  </a:moveTo>
                  <a:lnTo>
                    <a:pt x="1163924" y="0"/>
                  </a:lnTo>
                  <a:cubicBezTo>
                    <a:pt x="1182322" y="0"/>
                    <a:pt x="1199966" y="7308"/>
                    <a:pt x="1212975" y="20318"/>
                  </a:cubicBezTo>
                  <a:cubicBezTo>
                    <a:pt x="1225984" y="33327"/>
                    <a:pt x="1233293" y="50971"/>
                    <a:pt x="1233293" y="69369"/>
                  </a:cubicBezTo>
                  <a:lnTo>
                    <a:pt x="1233293" y="1494265"/>
                  </a:lnTo>
                  <a:cubicBezTo>
                    <a:pt x="1233293" y="1532577"/>
                    <a:pt x="1202235" y="1563634"/>
                    <a:pt x="1163924" y="1563634"/>
                  </a:cubicBezTo>
                  <a:lnTo>
                    <a:pt x="69369" y="1563634"/>
                  </a:lnTo>
                  <a:cubicBezTo>
                    <a:pt x="50971" y="1563634"/>
                    <a:pt x="33327" y="1556326"/>
                    <a:pt x="20318" y="1543317"/>
                  </a:cubicBezTo>
                  <a:cubicBezTo>
                    <a:pt x="7308" y="1530307"/>
                    <a:pt x="0" y="1512663"/>
                    <a:pt x="0" y="1494265"/>
                  </a:cubicBezTo>
                  <a:lnTo>
                    <a:pt x="0" y="69369"/>
                  </a:lnTo>
                  <a:cubicBezTo>
                    <a:pt x="0" y="31058"/>
                    <a:pt x="31058" y="0"/>
                    <a:pt x="69369" y="0"/>
                  </a:cubicBezTo>
                  <a:close/>
                </a:path>
              </a:pathLst>
            </a:custGeom>
            <a:solidFill>
              <a:srgbClr val="FFFB9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93185" y="7436638"/>
            <a:ext cx="1324933" cy="185955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2612603" y="4646109"/>
            <a:ext cx="2026589" cy="162127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525239" y="4808130"/>
            <a:ext cx="2086077" cy="160367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6817850" y="4856836"/>
            <a:ext cx="1846006" cy="214964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2635916" y="5684903"/>
            <a:ext cx="1560189" cy="241889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8880866" y="6109147"/>
            <a:ext cx="1752042" cy="179466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15465874" y="5491357"/>
            <a:ext cx="2134696" cy="194791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13185541" y="6985236"/>
            <a:ext cx="1842183" cy="201883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6857926" y="7231501"/>
            <a:ext cx="1583205" cy="2269828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328114" y="2981662"/>
            <a:ext cx="4080528" cy="947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4"/>
              </a:lnSpc>
            </a:pPr>
            <a:r>
              <a:rPr lang="en-US" sz="5461">
                <a:solidFill>
                  <a:srgbClr val="15791E"/>
                </a:solidFill>
                <a:latin typeface="Calibri (MS) Bold"/>
              </a:rPr>
              <a:t>Herbivor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52380" y="2981662"/>
            <a:ext cx="4080528" cy="947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4"/>
              </a:lnSpc>
            </a:pPr>
            <a:r>
              <a:rPr lang="en-US" sz="5461">
                <a:solidFill>
                  <a:srgbClr val="C60A0A"/>
                </a:solidFill>
                <a:latin typeface="Calibri (MS) Bold"/>
              </a:rPr>
              <a:t>Karnivor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987460" y="2981662"/>
            <a:ext cx="4080528" cy="947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4"/>
              </a:lnSpc>
            </a:pPr>
            <a:r>
              <a:rPr lang="en-US" sz="5461">
                <a:solidFill>
                  <a:srgbClr val="7D7804"/>
                </a:solidFill>
                <a:latin typeface="Calibri (MS) Bold"/>
              </a:rPr>
              <a:t>Omnivor</a:t>
            </a:r>
          </a:p>
        </p:txBody>
      </p:sp>
      <p:sp>
        <p:nvSpPr>
          <p:cNvPr id="27" name="AutoShape 27"/>
          <p:cNvSpPr/>
          <p:nvPr/>
        </p:nvSpPr>
        <p:spPr>
          <a:xfrm flipH="1">
            <a:off x="2449748" y="1540717"/>
            <a:ext cx="4301608" cy="1346262"/>
          </a:xfrm>
          <a:prstGeom prst="line">
            <a:avLst/>
          </a:prstGeom>
          <a:ln w="133350" cap="rnd">
            <a:solidFill>
              <a:srgbClr val="1DA02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>
            <a:off x="8592644" y="1540717"/>
            <a:ext cx="0" cy="1564771"/>
          </a:xfrm>
          <a:prstGeom prst="line">
            <a:avLst/>
          </a:prstGeom>
          <a:ln w="133350" cap="rnd">
            <a:solidFill>
              <a:srgbClr val="ED0707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>
            <a:off x="10324656" y="1540717"/>
            <a:ext cx="4703068" cy="1564771"/>
          </a:xfrm>
          <a:prstGeom prst="line">
            <a:avLst/>
          </a:prstGeom>
          <a:ln w="133350" cap="rnd">
            <a:solidFill>
              <a:srgbClr val="FFBF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6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712072" y="-6054910"/>
            <a:ext cx="25983576" cy="183925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828281" y="7303077"/>
            <a:ext cx="4735155" cy="478141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740459" y="-1186110"/>
            <a:ext cx="6234687" cy="64462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150594" y="1463976"/>
            <a:ext cx="3697760" cy="394242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217166" y="6735128"/>
            <a:ext cx="896068" cy="89591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3443276" y="5924762"/>
            <a:ext cx="2908044" cy="289826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39297" y="3562562"/>
            <a:ext cx="8491825" cy="442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19"/>
              </a:lnSpc>
            </a:pPr>
            <a:r>
              <a:rPr lang="en-US" sz="13599">
                <a:solidFill>
                  <a:srgbClr val="172C45"/>
                </a:solidFill>
                <a:latin typeface="Calibri (MS) Bold"/>
              </a:rPr>
              <a:t>Kegigian</a:t>
            </a:r>
          </a:p>
          <a:p>
            <a:pPr algn="l">
              <a:lnSpc>
                <a:spcPts val="16319"/>
              </a:lnSpc>
            </a:pPr>
            <a:r>
              <a:rPr lang="en-US" sz="13600">
                <a:solidFill>
                  <a:srgbClr val="172C45"/>
                </a:solidFill>
                <a:latin typeface="Calibri (MS) Bold"/>
              </a:rPr>
              <a:t>Haiwan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9297" y="1831685"/>
            <a:ext cx="4696225" cy="234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19"/>
              </a:lnSpc>
            </a:pPr>
            <a:r>
              <a:rPr lang="en-US" sz="13600">
                <a:solidFill>
                  <a:srgbClr val="DB780F"/>
                </a:solidFill>
                <a:latin typeface="Calibri (MS) Bold"/>
              </a:rPr>
              <a:t>03.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F6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712072" y="-6054910"/>
            <a:ext cx="25983576" cy="183925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754495" y="-106624"/>
            <a:ext cx="4165217" cy="42698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208664" y="6799949"/>
            <a:ext cx="3850890" cy="401117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4215550"/>
            <a:ext cx="3174987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Calibri (MS) Bold"/>
              </a:rPr>
              <a:t>Kegigian Haiwan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924342" y="323195"/>
            <a:ext cx="12956204" cy="3009958"/>
            <a:chOff x="0" y="0"/>
            <a:chExt cx="2707946" cy="6291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7946" cy="629104"/>
            </a:xfrm>
            <a:custGeom>
              <a:avLst/>
              <a:gdLst/>
              <a:ahLst/>
              <a:cxnLst/>
              <a:rect l="l" t="t" r="r" b="b"/>
              <a:pathLst>
                <a:path w="2707946" h="629104">
                  <a:moveTo>
                    <a:pt x="30475" y="0"/>
                  </a:moveTo>
                  <a:lnTo>
                    <a:pt x="2677471" y="0"/>
                  </a:lnTo>
                  <a:cubicBezTo>
                    <a:pt x="2694302" y="0"/>
                    <a:pt x="2707946" y="13644"/>
                    <a:pt x="2707946" y="30475"/>
                  </a:cubicBezTo>
                  <a:lnTo>
                    <a:pt x="2707946" y="598629"/>
                  </a:lnTo>
                  <a:cubicBezTo>
                    <a:pt x="2707946" y="606712"/>
                    <a:pt x="2704735" y="614463"/>
                    <a:pt x="2699020" y="620178"/>
                  </a:cubicBezTo>
                  <a:cubicBezTo>
                    <a:pt x="2693305" y="625894"/>
                    <a:pt x="2685554" y="629104"/>
                    <a:pt x="2677471" y="629104"/>
                  </a:cubicBezTo>
                  <a:lnTo>
                    <a:pt x="30475" y="629104"/>
                  </a:lnTo>
                  <a:cubicBezTo>
                    <a:pt x="13644" y="629104"/>
                    <a:pt x="0" y="615460"/>
                    <a:pt x="0" y="598629"/>
                  </a:cubicBezTo>
                  <a:lnTo>
                    <a:pt x="0" y="30475"/>
                  </a:lnTo>
                  <a:cubicBezTo>
                    <a:pt x="0" y="22392"/>
                    <a:pt x="3211" y="14641"/>
                    <a:pt x="8926" y="8926"/>
                  </a:cubicBezTo>
                  <a:cubicBezTo>
                    <a:pt x="14641" y="3211"/>
                    <a:pt x="22392" y="0"/>
                    <a:pt x="30475" y="0"/>
                  </a:cubicBezTo>
                  <a:close/>
                </a:path>
              </a:pathLst>
            </a:custGeom>
            <a:solidFill>
              <a:srgbClr val="9AF8B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24342" y="3764866"/>
            <a:ext cx="12956204" cy="3035083"/>
            <a:chOff x="0" y="0"/>
            <a:chExt cx="2707946" cy="6343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7946" cy="634356"/>
            </a:xfrm>
            <a:custGeom>
              <a:avLst/>
              <a:gdLst/>
              <a:ahLst/>
              <a:cxnLst/>
              <a:rect l="l" t="t" r="r" b="b"/>
              <a:pathLst>
                <a:path w="2707946" h="634356">
                  <a:moveTo>
                    <a:pt x="30475" y="0"/>
                  </a:moveTo>
                  <a:lnTo>
                    <a:pt x="2677471" y="0"/>
                  </a:lnTo>
                  <a:cubicBezTo>
                    <a:pt x="2694302" y="0"/>
                    <a:pt x="2707946" y="13644"/>
                    <a:pt x="2707946" y="30475"/>
                  </a:cubicBezTo>
                  <a:lnTo>
                    <a:pt x="2707946" y="603881"/>
                  </a:lnTo>
                  <a:cubicBezTo>
                    <a:pt x="2707946" y="611963"/>
                    <a:pt x="2704735" y="619715"/>
                    <a:pt x="2699020" y="625430"/>
                  </a:cubicBezTo>
                  <a:cubicBezTo>
                    <a:pt x="2693305" y="631145"/>
                    <a:pt x="2685554" y="634356"/>
                    <a:pt x="2677471" y="634356"/>
                  </a:cubicBezTo>
                  <a:lnTo>
                    <a:pt x="30475" y="634356"/>
                  </a:lnTo>
                  <a:cubicBezTo>
                    <a:pt x="22392" y="634356"/>
                    <a:pt x="14641" y="631145"/>
                    <a:pt x="8926" y="625430"/>
                  </a:cubicBezTo>
                  <a:cubicBezTo>
                    <a:pt x="3211" y="619715"/>
                    <a:pt x="0" y="611963"/>
                    <a:pt x="0" y="603881"/>
                  </a:cubicBezTo>
                  <a:lnTo>
                    <a:pt x="0" y="30475"/>
                  </a:lnTo>
                  <a:cubicBezTo>
                    <a:pt x="0" y="22392"/>
                    <a:pt x="3211" y="14641"/>
                    <a:pt x="8926" y="8926"/>
                  </a:cubicBezTo>
                  <a:cubicBezTo>
                    <a:pt x="14641" y="3211"/>
                    <a:pt x="22392" y="0"/>
                    <a:pt x="30475" y="0"/>
                  </a:cubicBezTo>
                  <a:close/>
                </a:path>
              </a:pathLst>
            </a:custGeom>
            <a:solidFill>
              <a:srgbClr val="FFC5C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71335" y="7161899"/>
            <a:ext cx="12909211" cy="2928530"/>
            <a:chOff x="0" y="0"/>
            <a:chExt cx="2698124" cy="6120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98124" cy="612085"/>
            </a:xfrm>
            <a:custGeom>
              <a:avLst/>
              <a:gdLst/>
              <a:ahLst/>
              <a:cxnLst/>
              <a:rect l="l" t="t" r="r" b="b"/>
              <a:pathLst>
                <a:path w="2698124" h="612085">
                  <a:moveTo>
                    <a:pt x="30586" y="0"/>
                  </a:moveTo>
                  <a:lnTo>
                    <a:pt x="2667538" y="0"/>
                  </a:lnTo>
                  <a:cubicBezTo>
                    <a:pt x="2675650" y="0"/>
                    <a:pt x="2683430" y="3222"/>
                    <a:pt x="2689166" y="8958"/>
                  </a:cubicBezTo>
                  <a:cubicBezTo>
                    <a:pt x="2694902" y="14694"/>
                    <a:pt x="2698124" y="22474"/>
                    <a:pt x="2698124" y="30586"/>
                  </a:cubicBezTo>
                  <a:lnTo>
                    <a:pt x="2698124" y="581499"/>
                  </a:lnTo>
                  <a:cubicBezTo>
                    <a:pt x="2698124" y="589611"/>
                    <a:pt x="2694902" y="597391"/>
                    <a:pt x="2689166" y="603127"/>
                  </a:cubicBezTo>
                  <a:cubicBezTo>
                    <a:pt x="2683430" y="608863"/>
                    <a:pt x="2675650" y="612085"/>
                    <a:pt x="2667538" y="612085"/>
                  </a:cubicBezTo>
                  <a:lnTo>
                    <a:pt x="30586" y="612085"/>
                  </a:lnTo>
                  <a:cubicBezTo>
                    <a:pt x="22474" y="612085"/>
                    <a:pt x="14694" y="608863"/>
                    <a:pt x="8958" y="603127"/>
                  </a:cubicBezTo>
                  <a:cubicBezTo>
                    <a:pt x="3222" y="597391"/>
                    <a:pt x="0" y="589611"/>
                    <a:pt x="0" y="581499"/>
                  </a:cubicBezTo>
                  <a:lnTo>
                    <a:pt x="0" y="30586"/>
                  </a:lnTo>
                  <a:cubicBezTo>
                    <a:pt x="0" y="22474"/>
                    <a:pt x="3222" y="14694"/>
                    <a:pt x="8958" y="8958"/>
                  </a:cubicBezTo>
                  <a:cubicBezTo>
                    <a:pt x="14694" y="3222"/>
                    <a:pt x="22474" y="0"/>
                    <a:pt x="30586" y="0"/>
                  </a:cubicBezTo>
                  <a:close/>
                </a:path>
              </a:pathLst>
            </a:custGeom>
            <a:solidFill>
              <a:srgbClr val="FFFB9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583570" y="7219049"/>
            <a:ext cx="4080528" cy="947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4"/>
              </a:lnSpc>
            </a:pPr>
            <a:r>
              <a:rPr lang="en-US" sz="5461">
                <a:solidFill>
                  <a:srgbClr val="7D7804"/>
                </a:solidFill>
                <a:latin typeface="Calibri (MS) Bold"/>
              </a:rPr>
              <a:t>Omnivor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2526324" y="1828174"/>
            <a:ext cx="2398018" cy="2530251"/>
          </a:xfrm>
          <a:prstGeom prst="line">
            <a:avLst/>
          </a:prstGeom>
          <a:ln w="133350" cap="rnd">
            <a:solidFill>
              <a:srgbClr val="1DA02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 flipV="1">
            <a:off x="3174987" y="5282408"/>
            <a:ext cx="1749355" cy="34924"/>
          </a:xfrm>
          <a:prstGeom prst="line">
            <a:avLst/>
          </a:prstGeom>
          <a:ln w="133350" cap="rnd">
            <a:solidFill>
              <a:srgbClr val="ED0707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2610347" y="6339625"/>
            <a:ext cx="2360988" cy="2286539"/>
          </a:xfrm>
          <a:prstGeom prst="line">
            <a:avLst/>
          </a:prstGeom>
          <a:ln w="133350" cap="rnd">
            <a:solidFill>
              <a:srgbClr val="FFBF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765576" y="1320863"/>
            <a:ext cx="1716515" cy="190107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955054" y="4588635"/>
            <a:ext cx="1337559" cy="211890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6075704" y="8166644"/>
            <a:ext cx="1096260" cy="1776518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4415480" y="199370"/>
            <a:ext cx="4080528" cy="947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4"/>
              </a:lnSpc>
            </a:pPr>
            <a:r>
              <a:rPr lang="en-US" sz="5461">
                <a:solidFill>
                  <a:srgbClr val="15791E"/>
                </a:solidFill>
                <a:latin typeface="Calibri (MS) Bold"/>
              </a:rPr>
              <a:t>Herbivor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583570" y="3641041"/>
            <a:ext cx="4080528" cy="947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4"/>
              </a:lnSpc>
            </a:pPr>
            <a:r>
              <a:rPr lang="en-US" sz="5461">
                <a:solidFill>
                  <a:srgbClr val="C60A0A"/>
                </a:solidFill>
                <a:latin typeface="Calibri (MS) Bold"/>
              </a:rPr>
              <a:t>Karnivor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72666" y="883499"/>
            <a:ext cx="4783720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14"/>
              </a:lnSpc>
            </a:pPr>
            <a:r>
              <a:rPr lang="en-US" sz="3761">
                <a:solidFill>
                  <a:srgbClr val="15791E"/>
                </a:solidFill>
                <a:latin typeface="Calibri (MS)"/>
              </a:rPr>
              <a:t>1. </a:t>
            </a:r>
            <a:r>
              <a:rPr lang="en-US" sz="3761">
                <a:solidFill>
                  <a:srgbClr val="15791E"/>
                </a:solidFill>
                <a:latin typeface="Calibri (MS) Bold"/>
              </a:rPr>
              <a:t>Gigi kacip</a:t>
            </a:r>
            <a:r>
              <a:rPr lang="en-US" sz="3761">
                <a:solidFill>
                  <a:srgbClr val="15791E"/>
                </a:solidFill>
                <a:latin typeface="Calibri (MS)"/>
              </a:rPr>
              <a:t> untuk memotong tumbuh-tumbuhan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628702" y="883499"/>
            <a:ext cx="4830593" cy="220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5"/>
              </a:lnSpc>
            </a:pPr>
            <a:r>
              <a:rPr lang="en-US" sz="3546">
                <a:solidFill>
                  <a:srgbClr val="15791E"/>
                </a:solidFill>
                <a:latin typeface="Calibri (MS)"/>
              </a:rPr>
              <a:t>2. Mempunyai </a:t>
            </a:r>
            <a:r>
              <a:rPr lang="en-US" sz="3546">
                <a:solidFill>
                  <a:srgbClr val="15791E"/>
                </a:solidFill>
                <a:latin typeface="Calibri (MS) Bold"/>
              </a:rPr>
              <a:t>gigi geraham</a:t>
            </a:r>
            <a:r>
              <a:rPr lang="en-US" sz="3546">
                <a:solidFill>
                  <a:srgbClr val="15791E"/>
                </a:solidFill>
                <a:latin typeface="Calibri (MS)"/>
              </a:rPr>
              <a:t> yang lebih besar untuk melumatkan tumbuh-tumbuhan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55314" y="4507694"/>
            <a:ext cx="4324673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4"/>
              </a:lnSpc>
            </a:pPr>
            <a:r>
              <a:rPr lang="en-US" sz="3561">
                <a:solidFill>
                  <a:srgbClr val="C60A0A"/>
                </a:solidFill>
                <a:latin typeface="Calibri (MS)"/>
              </a:rPr>
              <a:t>1. </a:t>
            </a:r>
            <a:r>
              <a:rPr lang="en-US" sz="3561">
                <a:solidFill>
                  <a:srgbClr val="C60A0A"/>
                </a:solidFill>
                <a:latin typeface="Calibri (MS) Bold"/>
              </a:rPr>
              <a:t>Gigi taring</a:t>
            </a:r>
            <a:r>
              <a:rPr lang="en-US" sz="3561">
                <a:solidFill>
                  <a:srgbClr val="C60A0A"/>
                </a:solidFill>
                <a:latin typeface="Calibri (MS)"/>
              </a:rPr>
              <a:t> yang l</a:t>
            </a:r>
            <a:r>
              <a:rPr lang="en-US" sz="3561">
                <a:solidFill>
                  <a:srgbClr val="C60A0A"/>
                </a:solidFill>
                <a:latin typeface="Calibri (MS) Bold"/>
              </a:rPr>
              <a:t>ebih tajam</a:t>
            </a:r>
            <a:r>
              <a:rPr lang="en-US" sz="3561">
                <a:solidFill>
                  <a:srgbClr val="C60A0A"/>
                </a:solidFill>
                <a:latin typeface="Calibri (MS)"/>
              </a:rPr>
              <a:t> berbanding haiwan lain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910278" y="4574369"/>
            <a:ext cx="4725044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4"/>
              </a:lnSpc>
            </a:pPr>
            <a:r>
              <a:rPr lang="en-US" sz="3261">
                <a:solidFill>
                  <a:srgbClr val="C60A0A"/>
                </a:solidFill>
                <a:latin typeface="Calibri (MS)"/>
              </a:rPr>
              <a:t>2. </a:t>
            </a:r>
            <a:r>
              <a:rPr lang="en-US" sz="3261">
                <a:solidFill>
                  <a:srgbClr val="C60A0A"/>
                </a:solidFill>
                <a:latin typeface="Calibri (MS) Bold"/>
              </a:rPr>
              <a:t>Gigi taring</a:t>
            </a:r>
            <a:r>
              <a:rPr lang="en-US" sz="3261">
                <a:solidFill>
                  <a:srgbClr val="C60A0A"/>
                </a:solidFill>
                <a:latin typeface="Calibri (MS)"/>
              </a:rPr>
              <a:t> memudahkan haiwan karnivor </a:t>
            </a:r>
            <a:r>
              <a:rPr lang="en-US" sz="3261">
                <a:solidFill>
                  <a:srgbClr val="C60A0A"/>
                </a:solidFill>
                <a:latin typeface="Calibri (MS) Bold"/>
              </a:rPr>
              <a:t>mengoyakkan daging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497591" y="7314299"/>
            <a:ext cx="4333870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r>
              <a:rPr lang="en-US" sz="3461">
                <a:solidFill>
                  <a:srgbClr val="7D7804"/>
                </a:solidFill>
                <a:latin typeface="Calibri (MS)"/>
              </a:rPr>
              <a:t>1. </a:t>
            </a:r>
            <a:r>
              <a:rPr lang="en-US" sz="3461">
                <a:solidFill>
                  <a:srgbClr val="7D7804"/>
                </a:solidFill>
                <a:latin typeface="Calibri (MS) Bold"/>
              </a:rPr>
              <a:t>Gigi kacip</a:t>
            </a:r>
            <a:r>
              <a:rPr lang="en-US" sz="3461">
                <a:solidFill>
                  <a:srgbClr val="7D7804"/>
                </a:solidFill>
                <a:latin typeface="Calibri (MS)"/>
              </a:rPr>
              <a:t> untuk</a:t>
            </a:r>
          </a:p>
          <a:p>
            <a:pPr>
              <a:lnSpc>
                <a:spcPts val="4154"/>
              </a:lnSpc>
            </a:pPr>
            <a:r>
              <a:rPr lang="en-US" sz="3461">
                <a:solidFill>
                  <a:srgbClr val="7D7804"/>
                </a:solidFill>
                <a:latin typeface="Calibri (MS) Bold"/>
              </a:rPr>
              <a:t>memotong makanan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29238" y="8733524"/>
            <a:ext cx="482714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4"/>
              </a:lnSpc>
            </a:pPr>
            <a:r>
              <a:rPr lang="en-US" sz="3561">
                <a:solidFill>
                  <a:srgbClr val="7D7804"/>
                </a:solidFill>
                <a:latin typeface="Calibri (MS)"/>
              </a:rPr>
              <a:t>2. </a:t>
            </a:r>
            <a:r>
              <a:rPr lang="en-US" sz="3561">
                <a:solidFill>
                  <a:srgbClr val="7D7804"/>
                </a:solidFill>
                <a:latin typeface="Calibri (MS) Bold"/>
              </a:rPr>
              <a:t>Gigi taring</a:t>
            </a:r>
            <a:r>
              <a:rPr lang="en-US" sz="3561">
                <a:solidFill>
                  <a:srgbClr val="7D7804"/>
                </a:solidFill>
                <a:latin typeface="Calibri (MS)"/>
              </a:rPr>
              <a:t> untuk</a:t>
            </a:r>
          </a:p>
          <a:p>
            <a:pPr>
              <a:lnSpc>
                <a:spcPts val="4274"/>
              </a:lnSpc>
            </a:pPr>
            <a:r>
              <a:rPr lang="en-US" sz="3561">
                <a:solidFill>
                  <a:srgbClr val="7D7804"/>
                </a:solidFill>
                <a:latin typeface="Calibri (MS) Bold"/>
              </a:rPr>
              <a:t>mengoyakkan makanan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056386" y="8016564"/>
            <a:ext cx="5605186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4"/>
              </a:lnSpc>
            </a:pPr>
            <a:r>
              <a:rPr lang="en-US" sz="3561">
                <a:solidFill>
                  <a:srgbClr val="7D7804"/>
                </a:solidFill>
                <a:latin typeface="Calibri (MS)"/>
              </a:rPr>
              <a:t>3. </a:t>
            </a:r>
            <a:r>
              <a:rPr lang="en-US" sz="3561">
                <a:solidFill>
                  <a:srgbClr val="7D7804"/>
                </a:solidFill>
                <a:latin typeface="Calibri (MS) Bold"/>
              </a:rPr>
              <a:t>Gigi geraham</a:t>
            </a:r>
            <a:r>
              <a:rPr lang="en-US" sz="3561">
                <a:solidFill>
                  <a:srgbClr val="7D7804"/>
                </a:solidFill>
                <a:latin typeface="Calibri (MS)"/>
              </a:rPr>
              <a:t> untuk </a:t>
            </a:r>
            <a:r>
              <a:rPr lang="en-US" sz="3561">
                <a:solidFill>
                  <a:srgbClr val="7D7804"/>
                </a:solidFill>
                <a:latin typeface="Calibri (MS) Bold"/>
              </a:rPr>
              <a:t>melumatkan makanan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301</Words>
  <Application>Microsoft Office PowerPoint</Application>
  <PresentationFormat>Custom</PresentationFormat>
  <Paragraphs>114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 (MS) Bold</vt:lpstr>
      <vt:lpstr>Calibri (MS)</vt:lpstr>
      <vt:lpstr>Arial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Animal Day _ by Slidesgo.pptx</dc:title>
  <cp:lastModifiedBy>Muhammad Iman bin Mohd Rezal</cp:lastModifiedBy>
  <cp:revision>3</cp:revision>
  <dcterms:created xsi:type="dcterms:W3CDTF">2006-08-16T00:00:00Z</dcterms:created>
  <dcterms:modified xsi:type="dcterms:W3CDTF">2023-06-22T04:33:44Z</dcterms:modified>
  <dc:identifier>DAFkUvspfig</dc:identifier>
</cp:coreProperties>
</file>